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7" r:id="rId3"/>
    <p:sldId id="264" r:id="rId5"/>
    <p:sldId id="266" r:id="rId6"/>
    <p:sldId id="272" r:id="rId7"/>
    <p:sldId id="313" r:id="rId8"/>
    <p:sldId id="314" r:id="rId9"/>
    <p:sldId id="315" r:id="rId10"/>
    <p:sldId id="316" r:id="rId11"/>
    <p:sldId id="309" r:id="rId12"/>
    <p:sldId id="317" r:id="rId13"/>
    <p:sldId id="318" r:id="rId14"/>
    <p:sldId id="310" r:id="rId15"/>
    <p:sldId id="273" r:id="rId16"/>
    <p:sldId id="319" r:id="rId17"/>
    <p:sldId id="320" r:id="rId18"/>
    <p:sldId id="321" r:id="rId19"/>
    <p:sldId id="322" r:id="rId20"/>
    <p:sldId id="323" r:id="rId21"/>
    <p:sldId id="326" r:id="rId22"/>
    <p:sldId id="327" r:id="rId23"/>
    <p:sldId id="328" r:id="rId24"/>
    <p:sldId id="324" r:id="rId25"/>
    <p:sldId id="329" r:id="rId26"/>
    <p:sldId id="330" r:id="rId27"/>
    <p:sldId id="331" r:id="rId28"/>
    <p:sldId id="332" r:id="rId29"/>
    <p:sldId id="333" r:id="rId30"/>
    <p:sldId id="337" r:id="rId31"/>
    <p:sldId id="338" r:id="rId32"/>
    <p:sldId id="334" r:id="rId33"/>
    <p:sldId id="335" r:id="rId34"/>
    <p:sldId id="336" r:id="rId35"/>
    <p:sldId id="311" r:id="rId36"/>
    <p:sldId id="340" r:id="rId37"/>
    <p:sldId id="341" r:id="rId38"/>
    <p:sldId id="312" r:id="rId39"/>
    <p:sldId id="343" r:id="rId40"/>
    <p:sldId id="346" r:id="rId41"/>
    <p:sldId id="347" r:id="rId42"/>
    <p:sldId id="348" r:id="rId43"/>
    <p:sldId id="352" r:id="rId44"/>
    <p:sldId id="353" r:id="rId45"/>
    <p:sldId id="354" r:id="rId46"/>
    <p:sldId id="349" r:id="rId47"/>
    <p:sldId id="342" r:id="rId4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32D2D"/>
    <a:srgbClr val="D6E6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1" Type="http://schemas.openxmlformats.org/officeDocument/2006/relationships/tableStyles" Target="tableStyles.xml"/><Relationship Id="rId50" Type="http://schemas.openxmlformats.org/officeDocument/2006/relationships/viewProps" Target="viewProps.xml"/><Relationship Id="rId5" Type="http://schemas.openxmlformats.org/officeDocument/2006/relationships/slide" Target="slides/slide2.xml"/><Relationship Id="rId49" Type="http://schemas.openxmlformats.org/officeDocument/2006/relationships/presProps" Target="presProps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DCCFB6-CE2B-431B-B63B-8A0E5C47C8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479857-3E28-4C90-825C-C38A910FF16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版权声明：</a:t>
            </a:r>
            <a:r>
              <a:rPr lang="en-US" altLang="zh-CN" dirty="0" smtClean="0"/>
              <a:t>300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锐旗设计</a:t>
            </a:r>
            <a:r>
              <a:rPr lang="en-US" altLang="zh-CN" dirty="0" smtClean="0"/>
              <a:t>】:https://9ppt.taobao.com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79857-3E28-4C90-825C-C38A910FF1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版权声明：</a:t>
            </a:r>
            <a:r>
              <a:rPr lang="en-US" altLang="zh-CN" dirty="0" smtClean="0"/>
              <a:t>300</a:t>
            </a:r>
            <a:r>
              <a:rPr lang="zh-CN" altLang="en-US" dirty="0" smtClean="0"/>
              <a:t>套精品模板商业授权，请联系</a:t>
            </a:r>
            <a:r>
              <a:rPr lang="en-US" altLang="zh-CN" dirty="0" smtClean="0"/>
              <a:t>【</a:t>
            </a:r>
            <a:r>
              <a:rPr lang="zh-CN" altLang="en-US" dirty="0" smtClean="0"/>
              <a:t>锐旗设计</a:t>
            </a:r>
            <a:r>
              <a:rPr lang="en-US" altLang="zh-CN" dirty="0" smtClean="0"/>
              <a:t>】:https://9ppt.taobao.com</a:t>
            </a:r>
            <a:r>
              <a:rPr lang="zh-CN" altLang="en-US" dirty="0" smtClean="0"/>
              <a:t>，专业</a:t>
            </a:r>
            <a:r>
              <a:rPr lang="en-US" altLang="zh-CN" dirty="0" smtClean="0"/>
              <a:t>PPT</a:t>
            </a:r>
            <a:r>
              <a:rPr lang="zh-CN" altLang="en-US" dirty="0" smtClean="0"/>
              <a:t>老师为你解决所有</a:t>
            </a:r>
            <a:r>
              <a:rPr lang="en-US" altLang="zh-CN" dirty="0" smtClean="0"/>
              <a:t>PPT</a:t>
            </a:r>
            <a:r>
              <a:rPr lang="zh-CN" altLang="en-US" dirty="0" smtClean="0"/>
              <a:t>问题！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79857-3E28-4C90-825C-C38A910FF1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64A87B-1402-48B6-AF43-B584EF02056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1BBB-1695-42D8-9491-D28DC7CFDE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6532C-EE3F-40F0-86BE-983BA5E621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1BBB-1695-42D8-9491-D28DC7CFDE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6532C-EE3F-40F0-86BE-983BA5E621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1BBB-1695-42D8-9491-D28DC7CFDE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6532C-EE3F-40F0-86BE-983BA5E621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1BBB-1695-42D8-9491-D28DC7CFDE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6532C-EE3F-40F0-86BE-983BA5E621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237488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1131628"/>
            <a:ext cx="12192000" cy="857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50376" y="184472"/>
            <a:ext cx="11136573" cy="5874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aseline="0">
                <a:solidFill>
                  <a:schemeClr val="accent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 altLang="ko-KR" smtClean="0"/>
              <a:t>Slide main title</a:t>
            </a:r>
            <a:endParaRPr lang="ko-KR" altLang="en-US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0376" y="726527"/>
            <a:ext cx="11136573" cy="4072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en-US" altLang="ko-KR" smtClean="0"/>
              <a:t>Slide sub title</a:t>
            </a:r>
            <a:endParaRPr lang="ko-KR" alt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50863" y="6407464"/>
            <a:ext cx="11089203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 userDrawn="1"/>
        </p:nvGrpSpPr>
        <p:grpSpPr>
          <a:xfrm>
            <a:off x="10700385" y="6504441"/>
            <a:ext cx="960035" cy="178299"/>
            <a:chOff x="392324" y="1465385"/>
            <a:chExt cx="1388851" cy="567843"/>
          </a:xfrm>
        </p:grpSpPr>
        <p:sp>
          <p:nvSpPr>
            <p:cNvPr id="11" name="Rectangle 10"/>
            <p:cNvSpPr/>
            <p:nvPr/>
          </p:nvSpPr>
          <p:spPr>
            <a:xfrm>
              <a:off x="392324" y="1465385"/>
              <a:ext cx="979277" cy="5678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473444" y="1465385"/>
              <a:ext cx="117231" cy="567843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663944" y="1465385"/>
              <a:ext cx="117231" cy="567843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37771" y="6518015"/>
            <a:ext cx="602148" cy="151152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C33509E8-EDB3-4BFB-9C63-B01D176D4351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1BBB-1695-42D8-9491-D28DC7CFDE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6532C-EE3F-40F0-86BE-983BA5E621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1BBB-1695-42D8-9491-D28DC7CFDE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6532C-EE3F-40F0-86BE-983BA5E621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1BBB-1695-42D8-9491-D28DC7CFDE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6532C-EE3F-40F0-86BE-983BA5E621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1BBB-1695-42D8-9491-D28DC7CFDE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6532C-EE3F-40F0-86BE-983BA5E621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1160" y="365125"/>
            <a:ext cx="8869680" cy="671195"/>
          </a:xfrm>
        </p:spPr>
        <p:txBody>
          <a:bodyPr/>
          <a:lstStyle>
            <a:lvl1pPr algn="ctr">
              <a:defRPr b="1">
                <a:solidFill>
                  <a:srgbClr val="332D2D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1BBB-1695-42D8-9491-D28DC7CFDE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6532C-EE3F-40F0-86BE-983BA5E621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1BBB-1695-42D8-9491-D28DC7CFDE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6532C-EE3F-40F0-86BE-983BA5E621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11BBB-1695-42D8-9491-D28DC7CFDEA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6532C-EE3F-40F0-86BE-983BA5E621D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jpeg"/><Relationship Id="rId2" Type="http://schemas.openxmlformats.org/officeDocument/2006/relationships/tags" Target="../tags/tag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7.png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8.png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2.xml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3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9.png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0.png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0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1" Type="http://schemas.openxmlformats.org/officeDocument/2006/relationships/tags" Target="../tags/tag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4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2.png"/><Relationship Id="rId1" Type="http://schemas.openxmlformats.org/officeDocument/2006/relationships/tags" Target="../tags/tag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3.png"/><Relationship Id="rId1" Type="http://schemas.openxmlformats.org/officeDocument/2006/relationships/tags" Target="../tags/tag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3.xml"/><Relationship Id="rId1" Type="http://schemas.openxmlformats.org/officeDocument/2006/relationships/image" Target="../media/image5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6.xml"/><Relationship Id="rId1" Type="http://schemas.openxmlformats.org/officeDocument/2006/relationships/image" Target="../media/image5.jpe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4.png"/><Relationship Id="rId2" Type="http://schemas.openxmlformats.org/officeDocument/2006/relationships/tags" Target="../tags/tag37.xml"/><Relationship Id="rId1" Type="http://schemas.openxmlformats.org/officeDocument/2006/relationships/image" Target="../media/image5.jpe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tags" Target="../tags/tag38.xml"/><Relationship Id="rId1" Type="http://schemas.openxmlformats.org/officeDocument/2006/relationships/image" Target="../media/image5.jpeg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png"/><Relationship Id="rId2" Type="http://schemas.openxmlformats.org/officeDocument/2006/relationships/tags" Target="../tags/tag39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/Relationships>
</file>

<file path=ppt/slides/_rels/slide4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tags" Target="../tags/tag40.xml"/><Relationship Id="rId1" Type="http://schemas.openxmlformats.org/officeDocument/2006/relationships/image" Target="../media/image5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1.xml"/><Relationship Id="rId1" Type="http://schemas.openxmlformats.org/officeDocument/2006/relationships/image" Target="../media/image5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2.xml"/><Relationship Id="rId1" Type="http://schemas.openxmlformats.org/officeDocument/2006/relationships/image" Target="../media/image5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3.xml"/><Relationship Id="rId1" Type="http://schemas.openxmlformats.org/officeDocument/2006/relationships/image" Target="../media/image5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4.xml"/><Relationship Id="rId1" Type="http://schemas.openxmlformats.org/officeDocument/2006/relationships/image" Target="../media/image5.jpeg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1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45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3.xml"/><Relationship Id="rId2" Type="http://schemas.openxmlformats.org/officeDocument/2006/relationships/tags" Target="../tags/tag5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9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 Placeholder 1"/>
          <p:cNvSpPr txBox="1"/>
          <p:nvPr/>
        </p:nvSpPr>
        <p:spPr>
          <a:xfrm>
            <a:off x="971307" y="1923757"/>
            <a:ext cx="6537325" cy="587493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ko-KR" sz="3200" b="1" dirty="0">
                <a:solidFill>
                  <a:schemeClr val="accent1"/>
                </a:solidFill>
              </a:rPr>
              <a:t>联盟消消乐游戏系统</a:t>
            </a:r>
            <a:endParaRPr lang="zh-CN" altLang="ko-KR" sz="3200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zh-CN" altLang="ko-KR" sz="4400" b="1" dirty="0">
              <a:solidFill>
                <a:schemeClr val="accent1"/>
              </a:solidFill>
            </a:endParaRPr>
          </a:p>
        </p:txBody>
      </p:sp>
      <p:sp>
        <p:nvSpPr>
          <p:cNvPr id="10" name="Text Placeholder 2"/>
          <p:cNvSpPr txBox="1"/>
          <p:nvPr/>
        </p:nvSpPr>
        <p:spPr>
          <a:xfrm>
            <a:off x="1030997" y="2511374"/>
            <a:ext cx="6537325" cy="3113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ko-KR">
                <a:solidFill>
                  <a:schemeClr val="accent1"/>
                </a:solidFill>
              </a:rPr>
              <a:t>详细设计说明书</a:t>
            </a:r>
            <a:endParaRPr lang="zh-CN" altLang="ko-KR">
              <a:solidFill>
                <a:schemeClr val="accent1"/>
              </a:solidFill>
            </a:endParaRPr>
          </a:p>
        </p:txBody>
      </p:sp>
      <p:grpSp>
        <p:nvGrpSpPr>
          <p:cNvPr id="12" name="Group 7"/>
          <p:cNvGrpSpPr/>
          <p:nvPr/>
        </p:nvGrpSpPr>
        <p:grpSpPr>
          <a:xfrm>
            <a:off x="1101970" y="753515"/>
            <a:ext cx="803030" cy="776406"/>
            <a:chOff x="1101969" y="1465385"/>
            <a:chExt cx="679206" cy="567843"/>
          </a:xfrm>
          <a:solidFill>
            <a:schemeClr val="accent2"/>
          </a:solidFill>
        </p:grpSpPr>
        <p:sp>
          <p:nvSpPr>
            <p:cNvPr id="13" name="Rectangle 4"/>
            <p:cNvSpPr/>
            <p:nvPr/>
          </p:nvSpPr>
          <p:spPr>
            <a:xfrm>
              <a:off x="1101969" y="1465385"/>
              <a:ext cx="269631" cy="5678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schemeClr val="accent1"/>
                </a:solidFill>
              </a:endParaRPr>
            </a:p>
          </p:txBody>
        </p:sp>
        <p:sp>
          <p:nvSpPr>
            <p:cNvPr id="14" name="Rectangle 5"/>
            <p:cNvSpPr/>
            <p:nvPr/>
          </p:nvSpPr>
          <p:spPr>
            <a:xfrm>
              <a:off x="1473444" y="1465385"/>
              <a:ext cx="117231" cy="56784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schemeClr val="accent1"/>
                </a:solidFill>
              </a:endParaRPr>
            </a:p>
          </p:txBody>
        </p:sp>
        <p:sp>
          <p:nvSpPr>
            <p:cNvPr id="15" name="Rectangle 6"/>
            <p:cNvSpPr/>
            <p:nvPr/>
          </p:nvSpPr>
          <p:spPr>
            <a:xfrm>
              <a:off x="1663944" y="1465385"/>
              <a:ext cx="117231" cy="56784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schemeClr val="accent1"/>
                </a:solidFill>
              </a:endParaRPr>
            </a:p>
          </p:txBody>
        </p:sp>
      </p:grpSp>
      <p:cxnSp>
        <p:nvCxnSpPr>
          <p:cNvPr id="16" name="Straight Connector 9"/>
          <p:cNvCxnSpPr/>
          <p:nvPr/>
        </p:nvCxnSpPr>
        <p:spPr>
          <a:xfrm>
            <a:off x="1091823" y="2477365"/>
            <a:ext cx="641680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图片 9" descr="G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330200"/>
            <a:ext cx="2167890" cy="16236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1031240" y="3507105"/>
            <a:ext cx="3724275" cy="13925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组员：许佳俊</a:t>
            </a:r>
            <a:endParaRPr lang="zh-CN" altLang="en-US" sz="2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 何宇晨</a:t>
            </a:r>
            <a:endParaRPr lang="zh-CN" altLang="en-US" sz="2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 徐柯杰</a:t>
            </a:r>
            <a:endParaRPr lang="zh-CN" altLang="en-US" sz="2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61315" y="23939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ko-KR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2.1</a:t>
              </a:r>
              <a:r>
                <a:rPr lang="zh-CN" altLang="en-US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系统层次方框图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15" y="1220470"/>
            <a:ext cx="9906635" cy="5156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61315" y="23939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ko-KR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2.2</a:t>
              </a:r>
              <a:r>
                <a:rPr lang="zh-CN" altLang="en-US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功能层次方框图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" y="1202055"/>
            <a:ext cx="9907270" cy="51504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236720" y="899160"/>
            <a:ext cx="3718560" cy="5059680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039985" y="2645411"/>
            <a:ext cx="10112030" cy="1329769"/>
            <a:chOff x="583679" y="1752601"/>
            <a:chExt cx="10112030" cy="1329769"/>
          </a:xfrm>
        </p:grpSpPr>
        <p:sp>
          <p:nvSpPr>
            <p:cNvPr id="5" name="文本框 4"/>
            <p:cNvSpPr txBox="1"/>
            <p:nvPr/>
          </p:nvSpPr>
          <p:spPr>
            <a:xfrm>
              <a:off x="583679" y="2287350"/>
              <a:ext cx="10112030" cy="795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b="1" dirty="0"/>
                <a:t>系统模块化</a:t>
              </a:r>
              <a:endParaRPr lang="zh-CN" altLang="en-US" sz="4400" b="1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4214754" y="1752601"/>
              <a:ext cx="2849880" cy="49955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bg1"/>
                  </a:solidFill>
                </a:rPr>
                <a:t>PART THREE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8472378" y="1998923"/>
            <a:ext cx="1935125" cy="1935125"/>
            <a:chOff x="8472377" y="1998922"/>
            <a:chExt cx="1935125" cy="1935125"/>
          </a:xfrm>
        </p:grpSpPr>
        <p:sp>
          <p:nvSpPr>
            <p:cNvPr id="9" name="Donut 8"/>
            <p:cNvSpPr/>
            <p:nvPr/>
          </p:nvSpPr>
          <p:spPr>
            <a:xfrm>
              <a:off x="8472377" y="1998922"/>
              <a:ext cx="1935125" cy="1935125"/>
            </a:xfrm>
            <a:prstGeom prst="donut">
              <a:avLst>
                <a:gd name="adj" fmla="val 8728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schemeClr val="tx1"/>
                </a:solidFill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8715153" y="2241698"/>
              <a:ext cx="1449572" cy="14495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243086" y="1998923"/>
            <a:ext cx="1935125" cy="1935125"/>
            <a:chOff x="6243085" y="1998922"/>
            <a:chExt cx="1935125" cy="1935125"/>
          </a:xfrm>
        </p:grpSpPr>
        <p:sp>
          <p:nvSpPr>
            <p:cNvPr id="8" name="Donut 7"/>
            <p:cNvSpPr/>
            <p:nvPr/>
          </p:nvSpPr>
          <p:spPr>
            <a:xfrm>
              <a:off x="6243085" y="1998922"/>
              <a:ext cx="1935125" cy="1935125"/>
            </a:xfrm>
            <a:prstGeom prst="donut">
              <a:avLst>
                <a:gd name="adj" fmla="val 8728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schemeClr val="tx1"/>
                </a:solidFill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6485861" y="2241698"/>
              <a:ext cx="1449572" cy="14495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013792" y="1998923"/>
            <a:ext cx="1935125" cy="1935125"/>
            <a:chOff x="4013792" y="1998922"/>
            <a:chExt cx="1935125" cy="1935125"/>
          </a:xfrm>
        </p:grpSpPr>
        <p:sp>
          <p:nvSpPr>
            <p:cNvPr id="7" name="Donut 6"/>
            <p:cNvSpPr/>
            <p:nvPr/>
          </p:nvSpPr>
          <p:spPr>
            <a:xfrm>
              <a:off x="4013792" y="1998922"/>
              <a:ext cx="1935125" cy="1935125"/>
            </a:xfrm>
            <a:prstGeom prst="donut">
              <a:avLst>
                <a:gd name="adj" fmla="val 872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schemeClr val="tx1"/>
                </a:solidFill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4256568" y="2241698"/>
              <a:ext cx="1449572" cy="14495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784500" y="1998923"/>
            <a:ext cx="1935125" cy="1935125"/>
            <a:chOff x="1784499" y="1998922"/>
            <a:chExt cx="1935125" cy="1935125"/>
          </a:xfrm>
        </p:grpSpPr>
        <p:sp>
          <p:nvSpPr>
            <p:cNvPr id="4" name="Donut 3"/>
            <p:cNvSpPr/>
            <p:nvPr/>
          </p:nvSpPr>
          <p:spPr>
            <a:xfrm>
              <a:off x="1784499" y="1998922"/>
              <a:ext cx="1935125" cy="1935125"/>
            </a:xfrm>
            <a:prstGeom prst="donut">
              <a:avLst>
                <a:gd name="adj" fmla="val 8728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solidFill>
                  <a:schemeClr val="tx1"/>
                </a:solidFill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2027275" y="2241698"/>
              <a:ext cx="1449572" cy="144957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</p:grpSp>
      <p:sp>
        <p:nvSpPr>
          <p:cNvPr id="6" name="Arc 5"/>
          <p:cNvSpPr/>
          <p:nvPr/>
        </p:nvSpPr>
        <p:spPr>
          <a:xfrm flipV="1">
            <a:off x="2431312" y="-940983"/>
            <a:ext cx="7329376" cy="5943600"/>
          </a:xfrm>
          <a:prstGeom prst="arc">
            <a:avLst>
              <a:gd name="adj1" fmla="val 12677550"/>
              <a:gd name="adj2" fmla="val 19709580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/>
              <a:t>系统模块化</a:t>
            </a:r>
            <a:endParaRPr lang="zh-C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460315" y="1260897"/>
            <a:ext cx="11190763" cy="519430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latinLnBrk="0"/>
            <a:r>
              <a:rPr lang="zh-CN" sz="28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系统分为四个模块</a:t>
            </a:r>
            <a:endParaRPr lang="zh-CN" sz="2800" b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1974113" y="2673007"/>
            <a:ext cx="1555896" cy="519430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atinLnBrk="0"/>
            <a:r>
              <a:rPr lang="zh-CN" sz="28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方块</a:t>
            </a:r>
            <a:endParaRPr lang="zh-CN" sz="2800">
              <a:solidFill>
                <a:schemeClr val="tx1">
                  <a:lumMod val="85000"/>
                  <a:lumOff val="15000"/>
                </a:schemeClr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3941445" y="2672715"/>
            <a:ext cx="2133600" cy="519430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atinLnBrk="0"/>
            <a:r>
              <a:rPr lang="zh-CN" sz="28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生命值</a:t>
            </a:r>
            <a:endParaRPr lang="zh-CN" sz="2800">
              <a:solidFill>
                <a:schemeClr val="tx1">
                  <a:lumMod val="85000"/>
                  <a:lumOff val="15000"/>
                </a:schemeClr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6432699" y="2673007"/>
            <a:ext cx="1555896" cy="519430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atinLnBrk="0"/>
            <a:r>
              <a:rPr lang="zh-CN" sz="28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道具</a:t>
            </a:r>
            <a:endParaRPr lang="zh-CN" sz="2800">
              <a:solidFill>
                <a:schemeClr val="tx1">
                  <a:lumMod val="85000"/>
                  <a:lumOff val="15000"/>
                </a:schemeClr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 bwMode="auto">
          <a:xfrm>
            <a:off x="8661991" y="2673006"/>
            <a:ext cx="1555896" cy="519430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atinLnBrk="0"/>
            <a:r>
              <a:rPr lang="zh-CN" sz="28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时钟</a:t>
            </a:r>
            <a:endParaRPr lang="zh-CN" sz="2800">
              <a:solidFill>
                <a:schemeClr val="tx1">
                  <a:lumMod val="85000"/>
                  <a:lumOff val="15000"/>
                </a:schemeClr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0" name="Isosceles Triangle 9"/>
          <p:cNvSpPr/>
          <p:nvPr/>
        </p:nvSpPr>
        <p:spPr>
          <a:xfrm>
            <a:off x="5425442" y="4671825"/>
            <a:ext cx="1341119" cy="471672"/>
          </a:xfrm>
          <a:prstGeom prst="triangl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8" name="Oval 17"/>
          <p:cNvSpPr/>
          <p:nvPr/>
        </p:nvSpPr>
        <p:spPr>
          <a:xfrm>
            <a:off x="3727795" y="4253025"/>
            <a:ext cx="210487" cy="210484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9" name="Oval 18"/>
          <p:cNvSpPr/>
          <p:nvPr/>
        </p:nvSpPr>
        <p:spPr>
          <a:xfrm>
            <a:off x="8261891" y="4253025"/>
            <a:ext cx="210487" cy="210484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Rectangle 19"/>
          <p:cNvSpPr/>
          <p:nvPr/>
        </p:nvSpPr>
        <p:spPr>
          <a:xfrm>
            <a:off x="4866168" y="5192939"/>
            <a:ext cx="2459667" cy="371068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1" name="Rectangle 3"/>
          <p:cNvSpPr txBox="1">
            <a:spLocks noChangeArrowheads="1"/>
          </p:cNvSpPr>
          <p:nvPr/>
        </p:nvSpPr>
        <p:spPr bwMode="auto">
          <a:xfrm>
            <a:off x="4961860" y="5204374"/>
            <a:ext cx="2268280" cy="371513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atinLnBrk="0"/>
            <a:r>
              <a:rPr lang="en-US" altLang="ko-KR" sz="1800">
                <a:effectLst/>
                <a:latin typeface="Calibri" panose="020F0502020204030204" pitchFamily="34" charset="0"/>
              </a:rPr>
              <a:t>TOP QUALITY DESIGN</a:t>
            </a:r>
            <a:endParaRPr lang="en-US" altLang="ko-KR" sz="1800">
              <a:effectLst/>
              <a:latin typeface="Calibri" panose="020F0502020204030204" pitchFamily="34" charset="0"/>
            </a:endParaRPr>
          </a:p>
        </p:txBody>
      </p:sp>
      <p:sp>
        <p:nvSpPr>
          <p:cNvPr id="30" name="矩形 29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18210" y="2404110"/>
            <a:ext cx="10086975" cy="145415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许佳俊：负责道具、时钟模块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 何宇晨：负责方块模块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 徐柯杰：负责生命值模块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1180"/>
            <a:chOff x="10280" y="2194"/>
            <a:chExt cx="7293" cy="868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8"/>
              <a:ext cx="6553" cy="8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zh-CN" altLang="en-US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模块分工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Picture 8"/>
          <p:cNvPicPr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5403346" y="1221451"/>
            <a:ext cx="3651887" cy="3684399"/>
          </a:xfrm>
          <a:prstGeom prst="rect">
            <a:avLst/>
          </a:prstGeom>
        </p:spPr>
      </p:pic>
      <p:pic>
        <p:nvPicPr>
          <p:cNvPr id="4" name="Picture 8"/>
          <p:cNvPicPr>
            <a:picLocks noChangeAspect="1"/>
          </p:cNvPicPr>
          <p:nvPr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8949186" y="1221451"/>
            <a:ext cx="3651887" cy="3684399"/>
          </a:xfrm>
          <a:prstGeom prst="rect">
            <a:avLst/>
          </a:prstGeom>
        </p:spPr>
      </p:pic>
      <p:grpSp>
        <p:nvGrpSpPr>
          <p:cNvPr id="91" name="Group 90"/>
          <p:cNvGrpSpPr/>
          <p:nvPr/>
        </p:nvGrpSpPr>
        <p:grpSpPr>
          <a:xfrm>
            <a:off x="6839909" y="3588783"/>
            <a:ext cx="777863" cy="777863"/>
            <a:chOff x="5707068" y="3655458"/>
            <a:chExt cx="777862" cy="777862"/>
          </a:xfrm>
        </p:grpSpPr>
        <p:sp>
          <p:nvSpPr>
            <p:cNvPr id="57" name="Rounded Rectangle 56"/>
            <p:cNvSpPr/>
            <p:nvPr/>
          </p:nvSpPr>
          <p:spPr>
            <a:xfrm>
              <a:off x="5707068" y="3655458"/>
              <a:ext cx="777862" cy="777862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ko-KR" altLang="en-US" sz="1350"/>
            </a:p>
          </p:txBody>
        </p:sp>
        <p:grpSp>
          <p:nvGrpSpPr>
            <p:cNvPr id="87" name="Group 86"/>
            <p:cNvGrpSpPr/>
            <p:nvPr/>
          </p:nvGrpSpPr>
          <p:grpSpPr>
            <a:xfrm>
              <a:off x="5841075" y="3823385"/>
              <a:ext cx="509848" cy="442008"/>
              <a:chOff x="5714206" y="2200851"/>
              <a:chExt cx="763588" cy="661987"/>
            </a:xfrm>
            <a:solidFill>
              <a:schemeClr val="bg1"/>
            </a:solidFill>
          </p:grpSpPr>
          <p:sp>
            <p:nvSpPr>
              <p:cNvPr id="88" name="Freeform 29"/>
              <p:cNvSpPr/>
              <p:nvPr/>
            </p:nvSpPr>
            <p:spPr bwMode="auto">
              <a:xfrm>
                <a:off x="5714206" y="2200851"/>
                <a:ext cx="763588" cy="422275"/>
              </a:xfrm>
              <a:custGeom>
                <a:avLst/>
                <a:gdLst>
                  <a:gd name="T0" fmla="*/ 239 w 481"/>
                  <a:gd name="T1" fmla="*/ 0 h 266"/>
                  <a:gd name="T2" fmla="*/ 239 w 481"/>
                  <a:gd name="T3" fmla="*/ 0 h 266"/>
                  <a:gd name="T4" fmla="*/ 232 w 481"/>
                  <a:gd name="T5" fmla="*/ 2 h 266"/>
                  <a:gd name="T6" fmla="*/ 222 w 481"/>
                  <a:gd name="T7" fmla="*/ 8 h 266"/>
                  <a:gd name="T8" fmla="*/ 6 w 481"/>
                  <a:gd name="T9" fmla="*/ 223 h 266"/>
                  <a:gd name="T10" fmla="*/ 6 w 481"/>
                  <a:gd name="T11" fmla="*/ 223 h 266"/>
                  <a:gd name="T12" fmla="*/ 2 w 481"/>
                  <a:gd name="T13" fmla="*/ 231 h 266"/>
                  <a:gd name="T14" fmla="*/ 0 w 481"/>
                  <a:gd name="T15" fmla="*/ 241 h 266"/>
                  <a:gd name="T16" fmla="*/ 2 w 481"/>
                  <a:gd name="T17" fmla="*/ 251 h 266"/>
                  <a:gd name="T18" fmla="*/ 6 w 481"/>
                  <a:gd name="T19" fmla="*/ 258 h 266"/>
                  <a:gd name="T20" fmla="*/ 6 w 481"/>
                  <a:gd name="T21" fmla="*/ 258 h 266"/>
                  <a:gd name="T22" fmla="*/ 16 w 481"/>
                  <a:gd name="T23" fmla="*/ 264 h 266"/>
                  <a:gd name="T24" fmla="*/ 24 w 481"/>
                  <a:gd name="T25" fmla="*/ 266 h 266"/>
                  <a:gd name="T26" fmla="*/ 24 w 481"/>
                  <a:gd name="T27" fmla="*/ 266 h 266"/>
                  <a:gd name="T28" fmla="*/ 34 w 481"/>
                  <a:gd name="T29" fmla="*/ 264 h 266"/>
                  <a:gd name="T30" fmla="*/ 41 w 481"/>
                  <a:gd name="T31" fmla="*/ 258 h 266"/>
                  <a:gd name="T32" fmla="*/ 239 w 481"/>
                  <a:gd name="T33" fmla="*/ 60 h 266"/>
                  <a:gd name="T34" fmla="*/ 439 w 481"/>
                  <a:gd name="T35" fmla="*/ 258 h 266"/>
                  <a:gd name="T36" fmla="*/ 439 w 481"/>
                  <a:gd name="T37" fmla="*/ 258 h 266"/>
                  <a:gd name="T38" fmla="*/ 447 w 481"/>
                  <a:gd name="T39" fmla="*/ 264 h 266"/>
                  <a:gd name="T40" fmla="*/ 457 w 481"/>
                  <a:gd name="T41" fmla="*/ 266 h 266"/>
                  <a:gd name="T42" fmla="*/ 457 w 481"/>
                  <a:gd name="T43" fmla="*/ 266 h 266"/>
                  <a:gd name="T44" fmla="*/ 465 w 481"/>
                  <a:gd name="T45" fmla="*/ 264 h 266"/>
                  <a:gd name="T46" fmla="*/ 473 w 481"/>
                  <a:gd name="T47" fmla="*/ 258 h 266"/>
                  <a:gd name="T48" fmla="*/ 473 w 481"/>
                  <a:gd name="T49" fmla="*/ 258 h 266"/>
                  <a:gd name="T50" fmla="*/ 479 w 481"/>
                  <a:gd name="T51" fmla="*/ 251 h 266"/>
                  <a:gd name="T52" fmla="*/ 481 w 481"/>
                  <a:gd name="T53" fmla="*/ 241 h 266"/>
                  <a:gd name="T54" fmla="*/ 479 w 481"/>
                  <a:gd name="T55" fmla="*/ 231 h 266"/>
                  <a:gd name="T56" fmla="*/ 473 w 481"/>
                  <a:gd name="T57" fmla="*/ 223 h 266"/>
                  <a:gd name="T58" fmla="*/ 257 w 481"/>
                  <a:gd name="T59" fmla="*/ 8 h 266"/>
                  <a:gd name="T60" fmla="*/ 257 w 481"/>
                  <a:gd name="T61" fmla="*/ 8 h 266"/>
                  <a:gd name="T62" fmla="*/ 249 w 481"/>
                  <a:gd name="T63" fmla="*/ 2 h 266"/>
                  <a:gd name="T64" fmla="*/ 239 w 481"/>
                  <a:gd name="T65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81" h="266">
                    <a:moveTo>
                      <a:pt x="239" y="0"/>
                    </a:moveTo>
                    <a:lnTo>
                      <a:pt x="239" y="0"/>
                    </a:lnTo>
                    <a:lnTo>
                      <a:pt x="232" y="2"/>
                    </a:lnTo>
                    <a:lnTo>
                      <a:pt x="222" y="8"/>
                    </a:lnTo>
                    <a:lnTo>
                      <a:pt x="6" y="223"/>
                    </a:lnTo>
                    <a:lnTo>
                      <a:pt x="6" y="223"/>
                    </a:lnTo>
                    <a:lnTo>
                      <a:pt x="2" y="231"/>
                    </a:lnTo>
                    <a:lnTo>
                      <a:pt x="0" y="241"/>
                    </a:lnTo>
                    <a:lnTo>
                      <a:pt x="2" y="251"/>
                    </a:lnTo>
                    <a:lnTo>
                      <a:pt x="6" y="258"/>
                    </a:lnTo>
                    <a:lnTo>
                      <a:pt x="6" y="258"/>
                    </a:lnTo>
                    <a:lnTo>
                      <a:pt x="16" y="264"/>
                    </a:lnTo>
                    <a:lnTo>
                      <a:pt x="24" y="266"/>
                    </a:lnTo>
                    <a:lnTo>
                      <a:pt x="24" y="266"/>
                    </a:lnTo>
                    <a:lnTo>
                      <a:pt x="34" y="264"/>
                    </a:lnTo>
                    <a:lnTo>
                      <a:pt x="41" y="258"/>
                    </a:lnTo>
                    <a:lnTo>
                      <a:pt x="239" y="60"/>
                    </a:lnTo>
                    <a:lnTo>
                      <a:pt x="439" y="258"/>
                    </a:lnTo>
                    <a:lnTo>
                      <a:pt x="439" y="258"/>
                    </a:lnTo>
                    <a:lnTo>
                      <a:pt x="447" y="264"/>
                    </a:lnTo>
                    <a:lnTo>
                      <a:pt x="457" y="266"/>
                    </a:lnTo>
                    <a:lnTo>
                      <a:pt x="457" y="266"/>
                    </a:lnTo>
                    <a:lnTo>
                      <a:pt x="465" y="264"/>
                    </a:lnTo>
                    <a:lnTo>
                      <a:pt x="473" y="258"/>
                    </a:lnTo>
                    <a:lnTo>
                      <a:pt x="473" y="258"/>
                    </a:lnTo>
                    <a:lnTo>
                      <a:pt x="479" y="251"/>
                    </a:lnTo>
                    <a:lnTo>
                      <a:pt x="481" y="241"/>
                    </a:lnTo>
                    <a:lnTo>
                      <a:pt x="479" y="231"/>
                    </a:lnTo>
                    <a:lnTo>
                      <a:pt x="473" y="223"/>
                    </a:lnTo>
                    <a:lnTo>
                      <a:pt x="257" y="8"/>
                    </a:lnTo>
                    <a:lnTo>
                      <a:pt x="257" y="8"/>
                    </a:lnTo>
                    <a:lnTo>
                      <a:pt x="249" y="2"/>
                    </a:lnTo>
                    <a:lnTo>
                      <a:pt x="23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 sz="1350"/>
              </a:p>
            </p:txBody>
          </p:sp>
          <p:sp>
            <p:nvSpPr>
              <p:cNvPr id="89" name="Freeform 31"/>
              <p:cNvSpPr/>
              <p:nvPr/>
            </p:nvSpPr>
            <p:spPr bwMode="auto">
              <a:xfrm>
                <a:off x="5817393" y="2353251"/>
                <a:ext cx="557213" cy="509587"/>
              </a:xfrm>
              <a:custGeom>
                <a:avLst/>
                <a:gdLst>
                  <a:gd name="T0" fmla="*/ 174 w 351"/>
                  <a:gd name="T1" fmla="*/ 0 h 321"/>
                  <a:gd name="T2" fmla="*/ 0 w 351"/>
                  <a:gd name="T3" fmla="*/ 174 h 321"/>
                  <a:gd name="T4" fmla="*/ 0 w 351"/>
                  <a:gd name="T5" fmla="*/ 296 h 321"/>
                  <a:gd name="T6" fmla="*/ 0 w 351"/>
                  <a:gd name="T7" fmla="*/ 296 h 321"/>
                  <a:gd name="T8" fmla="*/ 2 w 351"/>
                  <a:gd name="T9" fmla="*/ 306 h 321"/>
                  <a:gd name="T10" fmla="*/ 8 w 351"/>
                  <a:gd name="T11" fmla="*/ 313 h 321"/>
                  <a:gd name="T12" fmla="*/ 16 w 351"/>
                  <a:gd name="T13" fmla="*/ 319 h 321"/>
                  <a:gd name="T14" fmla="*/ 25 w 351"/>
                  <a:gd name="T15" fmla="*/ 321 h 321"/>
                  <a:gd name="T16" fmla="*/ 133 w 351"/>
                  <a:gd name="T17" fmla="*/ 321 h 321"/>
                  <a:gd name="T18" fmla="*/ 133 w 351"/>
                  <a:gd name="T19" fmla="*/ 198 h 321"/>
                  <a:gd name="T20" fmla="*/ 218 w 351"/>
                  <a:gd name="T21" fmla="*/ 198 h 321"/>
                  <a:gd name="T22" fmla="*/ 218 w 351"/>
                  <a:gd name="T23" fmla="*/ 321 h 321"/>
                  <a:gd name="T24" fmla="*/ 325 w 351"/>
                  <a:gd name="T25" fmla="*/ 321 h 321"/>
                  <a:gd name="T26" fmla="*/ 325 w 351"/>
                  <a:gd name="T27" fmla="*/ 321 h 321"/>
                  <a:gd name="T28" fmla="*/ 335 w 351"/>
                  <a:gd name="T29" fmla="*/ 319 h 321"/>
                  <a:gd name="T30" fmla="*/ 343 w 351"/>
                  <a:gd name="T31" fmla="*/ 313 h 321"/>
                  <a:gd name="T32" fmla="*/ 349 w 351"/>
                  <a:gd name="T33" fmla="*/ 306 h 321"/>
                  <a:gd name="T34" fmla="*/ 351 w 351"/>
                  <a:gd name="T35" fmla="*/ 296 h 321"/>
                  <a:gd name="T36" fmla="*/ 351 w 351"/>
                  <a:gd name="T37" fmla="*/ 174 h 321"/>
                  <a:gd name="T38" fmla="*/ 174 w 351"/>
                  <a:gd name="T39" fmla="*/ 0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1" h="321">
                    <a:moveTo>
                      <a:pt x="174" y="0"/>
                    </a:moveTo>
                    <a:lnTo>
                      <a:pt x="0" y="174"/>
                    </a:lnTo>
                    <a:lnTo>
                      <a:pt x="0" y="296"/>
                    </a:lnTo>
                    <a:lnTo>
                      <a:pt x="0" y="296"/>
                    </a:lnTo>
                    <a:lnTo>
                      <a:pt x="2" y="306"/>
                    </a:lnTo>
                    <a:lnTo>
                      <a:pt x="8" y="313"/>
                    </a:lnTo>
                    <a:lnTo>
                      <a:pt x="16" y="319"/>
                    </a:lnTo>
                    <a:lnTo>
                      <a:pt x="25" y="321"/>
                    </a:lnTo>
                    <a:lnTo>
                      <a:pt x="133" y="321"/>
                    </a:lnTo>
                    <a:lnTo>
                      <a:pt x="133" y="198"/>
                    </a:lnTo>
                    <a:lnTo>
                      <a:pt x="218" y="198"/>
                    </a:lnTo>
                    <a:lnTo>
                      <a:pt x="218" y="321"/>
                    </a:lnTo>
                    <a:lnTo>
                      <a:pt x="325" y="321"/>
                    </a:lnTo>
                    <a:lnTo>
                      <a:pt x="325" y="321"/>
                    </a:lnTo>
                    <a:lnTo>
                      <a:pt x="335" y="319"/>
                    </a:lnTo>
                    <a:lnTo>
                      <a:pt x="343" y="313"/>
                    </a:lnTo>
                    <a:lnTo>
                      <a:pt x="349" y="306"/>
                    </a:lnTo>
                    <a:lnTo>
                      <a:pt x="351" y="296"/>
                    </a:lnTo>
                    <a:lnTo>
                      <a:pt x="351" y="174"/>
                    </a:lnTo>
                    <a:lnTo>
                      <a:pt x="17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 sz="1350"/>
              </a:p>
            </p:txBody>
          </p:sp>
        </p:grpSp>
      </p:grpSp>
      <p:grpSp>
        <p:nvGrpSpPr>
          <p:cNvPr id="90" name="Group 89"/>
          <p:cNvGrpSpPr/>
          <p:nvPr/>
        </p:nvGrpSpPr>
        <p:grpSpPr>
          <a:xfrm>
            <a:off x="10329422" y="3579893"/>
            <a:ext cx="777863" cy="777863"/>
            <a:chOff x="9184515" y="3655458"/>
            <a:chExt cx="777862" cy="777862"/>
          </a:xfrm>
        </p:grpSpPr>
        <p:sp>
          <p:nvSpPr>
            <p:cNvPr id="58" name="Rounded Rectangle 57"/>
            <p:cNvSpPr/>
            <p:nvPr/>
          </p:nvSpPr>
          <p:spPr>
            <a:xfrm>
              <a:off x="9184515" y="3655458"/>
              <a:ext cx="777862" cy="777862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ko-KR" altLang="en-US" sz="1350"/>
            </a:p>
          </p:txBody>
        </p:sp>
        <p:grpSp>
          <p:nvGrpSpPr>
            <p:cNvPr id="81" name="Group 80"/>
            <p:cNvGrpSpPr/>
            <p:nvPr/>
          </p:nvGrpSpPr>
          <p:grpSpPr>
            <a:xfrm>
              <a:off x="9351382" y="3808546"/>
              <a:ext cx="444128" cy="471686"/>
              <a:chOff x="2519363" y="3748088"/>
              <a:chExt cx="665163" cy="706437"/>
            </a:xfrm>
            <a:solidFill>
              <a:schemeClr val="bg1"/>
            </a:solidFill>
          </p:grpSpPr>
          <p:sp>
            <p:nvSpPr>
              <p:cNvPr id="82" name="Freeform 17"/>
              <p:cNvSpPr/>
              <p:nvPr/>
            </p:nvSpPr>
            <p:spPr bwMode="auto">
              <a:xfrm>
                <a:off x="2671763" y="3748088"/>
                <a:ext cx="58738" cy="168275"/>
              </a:xfrm>
              <a:custGeom>
                <a:avLst/>
                <a:gdLst>
                  <a:gd name="T0" fmla="*/ 19 w 37"/>
                  <a:gd name="T1" fmla="*/ 0 h 106"/>
                  <a:gd name="T2" fmla="*/ 19 w 37"/>
                  <a:gd name="T3" fmla="*/ 0 h 106"/>
                  <a:gd name="T4" fmla="*/ 11 w 37"/>
                  <a:gd name="T5" fmla="*/ 2 h 106"/>
                  <a:gd name="T6" fmla="*/ 6 w 37"/>
                  <a:gd name="T7" fmla="*/ 6 h 106"/>
                  <a:gd name="T8" fmla="*/ 2 w 37"/>
                  <a:gd name="T9" fmla="*/ 12 h 106"/>
                  <a:gd name="T10" fmla="*/ 0 w 37"/>
                  <a:gd name="T11" fmla="*/ 20 h 106"/>
                  <a:gd name="T12" fmla="*/ 0 w 37"/>
                  <a:gd name="T13" fmla="*/ 86 h 106"/>
                  <a:gd name="T14" fmla="*/ 0 w 37"/>
                  <a:gd name="T15" fmla="*/ 86 h 106"/>
                  <a:gd name="T16" fmla="*/ 2 w 37"/>
                  <a:gd name="T17" fmla="*/ 94 h 106"/>
                  <a:gd name="T18" fmla="*/ 6 w 37"/>
                  <a:gd name="T19" fmla="*/ 100 h 106"/>
                  <a:gd name="T20" fmla="*/ 11 w 37"/>
                  <a:gd name="T21" fmla="*/ 104 h 106"/>
                  <a:gd name="T22" fmla="*/ 19 w 37"/>
                  <a:gd name="T23" fmla="*/ 106 h 106"/>
                  <a:gd name="T24" fmla="*/ 19 w 37"/>
                  <a:gd name="T25" fmla="*/ 106 h 106"/>
                  <a:gd name="T26" fmla="*/ 25 w 37"/>
                  <a:gd name="T27" fmla="*/ 104 h 106"/>
                  <a:gd name="T28" fmla="*/ 31 w 37"/>
                  <a:gd name="T29" fmla="*/ 100 h 106"/>
                  <a:gd name="T30" fmla="*/ 35 w 37"/>
                  <a:gd name="T31" fmla="*/ 94 h 106"/>
                  <a:gd name="T32" fmla="*/ 37 w 37"/>
                  <a:gd name="T33" fmla="*/ 86 h 106"/>
                  <a:gd name="T34" fmla="*/ 37 w 37"/>
                  <a:gd name="T35" fmla="*/ 20 h 106"/>
                  <a:gd name="T36" fmla="*/ 37 w 37"/>
                  <a:gd name="T37" fmla="*/ 20 h 106"/>
                  <a:gd name="T38" fmla="*/ 35 w 37"/>
                  <a:gd name="T39" fmla="*/ 12 h 106"/>
                  <a:gd name="T40" fmla="*/ 31 w 37"/>
                  <a:gd name="T41" fmla="*/ 6 h 106"/>
                  <a:gd name="T42" fmla="*/ 25 w 37"/>
                  <a:gd name="T43" fmla="*/ 2 h 106"/>
                  <a:gd name="T44" fmla="*/ 19 w 37"/>
                  <a:gd name="T45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" h="106">
                    <a:moveTo>
                      <a:pt x="19" y="0"/>
                    </a:moveTo>
                    <a:lnTo>
                      <a:pt x="19" y="0"/>
                    </a:lnTo>
                    <a:lnTo>
                      <a:pt x="11" y="2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20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2" y="94"/>
                    </a:lnTo>
                    <a:lnTo>
                      <a:pt x="6" y="100"/>
                    </a:lnTo>
                    <a:lnTo>
                      <a:pt x="11" y="104"/>
                    </a:lnTo>
                    <a:lnTo>
                      <a:pt x="19" y="106"/>
                    </a:lnTo>
                    <a:lnTo>
                      <a:pt x="19" y="106"/>
                    </a:lnTo>
                    <a:lnTo>
                      <a:pt x="25" y="104"/>
                    </a:lnTo>
                    <a:lnTo>
                      <a:pt x="31" y="100"/>
                    </a:lnTo>
                    <a:lnTo>
                      <a:pt x="35" y="94"/>
                    </a:lnTo>
                    <a:lnTo>
                      <a:pt x="37" y="86"/>
                    </a:lnTo>
                    <a:lnTo>
                      <a:pt x="37" y="20"/>
                    </a:lnTo>
                    <a:lnTo>
                      <a:pt x="37" y="20"/>
                    </a:lnTo>
                    <a:lnTo>
                      <a:pt x="35" y="12"/>
                    </a:lnTo>
                    <a:lnTo>
                      <a:pt x="31" y="6"/>
                    </a:lnTo>
                    <a:lnTo>
                      <a:pt x="25" y="2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 sz="1350"/>
              </a:p>
            </p:txBody>
          </p:sp>
          <p:sp>
            <p:nvSpPr>
              <p:cNvPr id="83" name="Freeform 19"/>
              <p:cNvSpPr/>
              <p:nvPr/>
            </p:nvSpPr>
            <p:spPr bwMode="auto">
              <a:xfrm>
                <a:off x="2973388" y="3748088"/>
                <a:ext cx="58738" cy="168275"/>
              </a:xfrm>
              <a:custGeom>
                <a:avLst/>
                <a:gdLst>
                  <a:gd name="T0" fmla="*/ 19 w 37"/>
                  <a:gd name="T1" fmla="*/ 0 h 106"/>
                  <a:gd name="T2" fmla="*/ 19 w 37"/>
                  <a:gd name="T3" fmla="*/ 0 h 106"/>
                  <a:gd name="T4" fmla="*/ 12 w 37"/>
                  <a:gd name="T5" fmla="*/ 2 h 106"/>
                  <a:gd name="T6" fmla="*/ 6 w 37"/>
                  <a:gd name="T7" fmla="*/ 6 h 106"/>
                  <a:gd name="T8" fmla="*/ 2 w 37"/>
                  <a:gd name="T9" fmla="*/ 12 h 106"/>
                  <a:gd name="T10" fmla="*/ 0 w 37"/>
                  <a:gd name="T11" fmla="*/ 20 h 106"/>
                  <a:gd name="T12" fmla="*/ 0 w 37"/>
                  <a:gd name="T13" fmla="*/ 86 h 106"/>
                  <a:gd name="T14" fmla="*/ 0 w 37"/>
                  <a:gd name="T15" fmla="*/ 86 h 106"/>
                  <a:gd name="T16" fmla="*/ 2 w 37"/>
                  <a:gd name="T17" fmla="*/ 94 h 106"/>
                  <a:gd name="T18" fmla="*/ 6 w 37"/>
                  <a:gd name="T19" fmla="*/ 100 h 106"/>
                  <a:gd name="T20" fmla="*/ 12 w 37"/>
                  <a:gd name="T21" fmla="*/ 104 h 106"/>
                  <a:gd name="T22" fmla="*/ 19 w 37"/>
                  <a:gd name="T23" fmla="*/ 106 h 106"/>
                  <a:gd name="T24" fmla="*/ 19 w 37"/>
                  <a:gd name="T25" fmla="*/ 106 h 106"/>
                  <a:gd name="T26" fmla="*/ 25 w 37"/>
                  <a:gd name="T27" fmla="*/ 104 h 106"/>
                  <a:gd name="T28" fmla="*/ 31 w 37"/>
                  <a:gd name="T29" fmla="*/ 100 h 106"/>
                  <a:gd name="T30" fmla="*/ 35 w 37"/>
                  <a:gd name="T31" fmla="*/ 94 h 106"/>
                  <a:gd name="T32" fmla="*/ 37 w 37"/>
                  <a:gd name="T33" fmla="*/ 86 h 106"/>
                  <a:gd name="T34" fmla="*/ 37 w 37"/>
                  <a:gd name="T35" fmla="*/ 20 h 106"/>
                  <a:gd name="T36" fmla="*/ 37 w 37"/>
                  <a:gd name="T37" fmla="*/ 20 h 106"/>
                  <a:gd name="T38" fmla="*/ 35 w 37"/>
                  <a:gd name="T39" fmla="*/ 12 h 106"/>
                  <a:gd name="T40" fmla="*/ 31 w 37"/>
                  <a:gd name="T41" fmla="*/ 6 h 106"/>
                  <a:gd name="T42" fmla="*/ 25 w 37"/>
                  <a:gd name="T43" fmla="*/ 2 h 106"/>
                  <a:gd name="T44" fmla="*/ 19 w 37"/>
                  <a:gd name="T45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7" h="106">
                    <a:moveTo>
                      <a:pt x="19" y="0"/>
                    </a:moveTo>
                    <a:lnTo>
                      <a:pt x="19" y="0"/>
                    </a:lnTo>
                    <a:lnTo>
                      <a:pt x="12" y="2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20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2" y="94"/>
                    </a:lnTo>
                    <a:lnTo>
                      <a:pt x="6" y="100"/>
                    </a:lnTo>
                    <a:lnTo>
                      <a:pt x="12" y="104"/>
                    </a:lnTo>
                    <a:lnTo>
                      <a:pt x="19" y="106"/>
                    </a:lnTo>
                    <a:lnTo>
                      <a:pt x="19" y="106"/>
                    </a:lnTo>
                    <a:lnTo>
                      <a:pt x="25" y="104"/>
                    </a:lnTo>
                    <a:lnTo>
                      <a:pt x="31" y="100"/>
                    </a:lnTo>
                    <a:lnTo>
                      <a:pt x="35" y="94"/>
                    </a:lnTo>
                    <a:lnTo>
                      <a:pt x="37" y="86"/>
                    </a:lnTo>
                    <a:lnTo>
                      <a:pt x="37" y="20"/>
                    </a:lnTo>
                    <a:lnTo>
                      <a:pt x="37" y="20"/>
                    </a:lnTo>
                    <a:lnTo>
                      <a:pt x="35" y="12"/>
                    </a:lnTo>
                    <a:lnTo>
                      <a:pt x="31" y="6"/>
                    </a:lnTo>
                    <a:lnTo>
                      <a:pt x="25" y="2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 sz="1350"/>
              </a:p>
            </p:txBody>
          </p:sp>
          <p:sp>
            <p:nvSpPr>
              <p:cNvPr id="84" name="Freeform 21"/>
              <p:cNvSpPr>
                <a:spLocks noEditPoints="1"/>
              </p:cNvSpPr>
              <p:nvPr/>
            </p:nvSpPr>
            <p:spPr bwMode="auto">
              <a:xfrm>
                <a:off x="2519363" y="3832225"/>
                <a:ext cx="665163" cy="622300"/>
              </a:xfrm>
              <a:custGeom>
                <a:avLst/>
                <a:gdLst>
                  <a:gd name="T0" fmla="*/ 66 w 419"/>
                  <a:gd name="T1" fmla="*/ 355 h 392"/>
                  <a:gd name="T2" fmla="*/ 47 w 419"/>
                  <a:gd name="T3" fmla="*/ 345 h 392"/>
                  <a:gd name="T4" fmla="*/ 39 w 419"/>
                  <a:gd name="T5" fmla="*/ 325 h 392"/>
                  <a:gd name="T6" fmla="*/ 382 w 419"/>
                  <a:gd name="T7" fmla="*/ 102 h 392"/>
                  <a:gd name="T8" fmla="*/ 382 w 419"/>
                  <a:gd name="T9" fmla="*/ 325 h 392"/>
                  <a:gd name="T10" fmla="*/ 378 w 419"/>
                  <a:gd name="T11" fmla="*/ 337 h 392"/>
                  <a:gd name="T12" fmla="*/ 364 w 419"/>
                  <a:gd name="T13" fmla="*/ 351 h 392"/>
                  <a:gd name="T14" fmla="*/ 66 w 419"/>
                  <a:gd name="T15" fmla="*/ 355 h 392"/>
                  <a:gd name="T16" fmla="*/ 347 w 419"/>
                  <a:gd name="T17" fmla="*/ 0 h 392"/>
                  <a:gd name="T18" fmla="*/ 347 w 419"/>
                  <a:gd name="T19" fmla="*/ 33 h 392"/>
                  <a:gd name="T20" fmla="*/ 343 w 419"/>
                  <a:gd name="T21" fmla="*/ 49 h 392"/>
                  <a:gd name="T22" fmla="*/ 335 w 419"/>
                  <a:gd name="T23" fmla="*/ 63 h 392"/>
                  <a:gd name="T24" fmla="*/ 321 w 419"/>
                  <a:gd name="T25" fmla="*/ 71 h 392"/>
                  <a:gd name="T26" fmla="*/ 305 w 419"/>
                  <a:gd name="T27" fmla="*/ 74 h 392"/>
                  <a:gd name="T28" fmla="*/ 296 w 419"/>
                  <a:gd name="T29" fmla="*/ 74 h 392"/>
                  <a:gd name="T30" fmla="*/ 282 w 419"/>
                  <a:gd name="T31" fmla="*/ 67 h 392"/>
                  <a:gd name="T32" fmla="*/ 270 w 419"/>
                  <a:gd name="T33" fmla="*/ 57 h 392"/>
                  <a:gd name="T34" fmla="*/ 264 w 419"/>
                  <a:gd name="T35" fmla="*/ 41 h 392"/>
                  <a:gd name="T36" fmla="*/ 262 w 419"/>
                  <a:gd name="T37" fmla="*/ 0 h 392"/>
                  <a:gd name="T38" fmla="*/ 156 w 419"/>
                  <a:gd name="T39" fmla="*/ 33 h 392"/>
                  <a:gd name="T40" fmla="*/ 154 w 419"/>
                  <a:gd name="T41" fmla="*/ 41 h 392"/>
                  <a:gd name="T42" fmla="*/ 149 w 419"/>
                  <a:gd name="T43" fmla="*/ 57 h 392"/>
                  <a:gd name="T44" fmla="*/ 137 w 419"/>
                  <a:gd name="T45" fmla="*/ 67 h 392"/>
                  <a:gd name="T46" fmla="*/ 123 w 419"/>
                  <a:gd name="T47" fmla="*/ 74 h 392"/>
                  <a:gd name="T48" fmla="*/ 115 w 419"/>
                  <a:gd name="T49" fmla="*/ 74 h 392"/>
                  <a:gd name="T50" fmla="*/ 98 w 419"/>
                  <a:gd name="T51" fmla="*/ 71 h 392"/>
                  <a:gd name="T52" fmla="*/ 86 w 419"/>
                  <a:gd name="T53" fmla="*/ 63 h 392"/>
                  <a:gd name="T54" fmla="*/ 76 w 419"/>
                  <a:gd name="T55" fmla="*/ 49 h 392"/>
                  <a:gd name="T56" fmla="*/ 72 w 419"/>
                  <a:gd name="T57" fmla="*/ 33 h 392"/>
                  <a:gd name="T58" fmla="*/ 70 w 419"/>
                  <a:gd name="T59" fmla="*/ 0 h 392"/>
                  <a:gd name="T60" fmla="*/ 56 w 419"/>
                  <a:gd name="T61" fmla="*/ 2 h 392"/>
                  <a:gd name="T62" fmla="*/ 31 w 419"/>
                  <a:gd name="T63" fmla="*/ 12 h 392"/>
                  <a:gd name="T64" fmla="*/ 13 w 419"/>
                  <a:gd name="T65" fmla="*/ 31 h 392"/>
                  <a:gd name="T66" fmla="*/ 2 w 419"/>
                  <a:gd name="T67" fmla="*/ 57 h 392"/>
                  <a:gd name="T68" fmla="*/ 0 w 419"/>
                  <a:gd name="T69" fmla="*/ 323 h 392"/>
                  <a:gd name="T70" fmla="*/ 2 w 419"/>
                  <a:gd name="T71" fmla="*/ 337 h 392"/>
                  <a:gd name="T72" fmla="*/ 13 w 419"/>
                  <a:gd name="T73" fmla="*/ 361 h 392"/>
                  <a:gd name="T74" fmla="*/ 31 w 419"/>
                  <a:gd name="T75" fmla="*/ 380 h 392"/>
                  <a:gd name="T76" fmla="*/ 56 w 419"/>
                  <a:gd name="T77" fmla="*/ 390 h 392"/>
                  <a:gd name="T78" fmla="*/ 349 w 419"/>
                  <a:gd name="T79" fmla="*/ 392 h 392"/>
                  <a:gd name="T80" fmla="*/ 362 w 419"/>
                  <a:gd name="T81" fmla="*/ 390 h 392"/>
                  <a:gd name="T82" fmla="*/ 388 w 419"/>
                  <a:gd name="T83" fmla="*/ 380 h 392"/>
                  <a:gd name="T84" fmla="*/ 407 w 419"/>
                  <a:gd name="T85" fmla="*/ 361 h 392"/>
                  <a:gd name="T86" fmla="*/ 417 w 419"/>
                  <a:gd name="T87" fmla="*/ 337 h 392"/>
                  <a:gd name="T88" fmla="*/ 419 w 419"/>
                  <a:gd name="T89" fmla="*/ 71 h 392"/>
                  <a:gd name="T90" fmla="*/ 417 w 419"/>
                  <a:gd name="T91" fmla="*/ 57 h 392"/>
                  <a:gd name="T92" fmla="*/ 407 w 419"/>
                  <a:gd name="T93" fmla="*/ 31 h 392"/>
                  <a:gd name="T94" fmla="*/ 388 w 419"/>
                  <a:gd name="T95" fmla="*/ 12 h 392"/>
                  <a:gd name="T96" fmla="*/ 362 w 419"/>
                  <a:gd name="T97" fmla="*/ 2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19" h="392">
                    <a:moveTo>
                      <a:pt x="66" y="355"/>
                    </a:moveTo>
                    <a:lnTo>
                      <a:pt x="66" y="355"/>
                    </a:lnTo>
                    <a:lnTo>
                      <a:pt x="56" y="351"/>
                    </a:lnTo>
                    <a:lnTo>
                      <a:pt x="47" y="345"/>
                    </a:lnTo>
                    <a:lnTo>
                      <a:pt x="41" y="337"/>
                    </a:lnTo>
                    <a:lnTo>
                      <a:pt x="39" y="325"/>
                    </a:lnTo>
                    <a:lnTo>
                      <a:pt x="39" y="102"/>
                    </a:lnTo>
                    <a:lnTo>
                      <a:pt x="382" y="102"/>
                    </a:lnTo>
                    <a:lnTo>
                      <a:pt x="382" y="325"/>
                    </a:lnTo>
                    <a:lnTo>
                      <a:pt x="382" y="325"/>
                    </a:lnTo>
                    <a:lnTo>
                      <a:pt x="380" y="331"/>
                    </a:lnTo>
                    <a:lnTo>
                      <a:pt x="378" y="337"/>
                    </a:lnTo>
                    <a:lnTo>
                      <a:pt x="372" y="345"/>
                    </a:lnTo>
                    <a:lnTo>
                      <a:pt x="364" y="351"/>
                    </a:lnTo>
                    <a:lnTo>
                      <a:pt x="352" y="355"/>
                    </a:lnTo>
                    <a:lnTo>
                      <a:pt x="66" y="355"/>
                    </a:lnTo>
                    <a:close/>
                    <a:moveTo>
                      <a:pt x="349" y="0"/>
                    </a:moveTo>
                    <a:lnTo>
                      <a:pt x="347" y="0"/>
                    </a:lnTo>
                    <a:lnTo>
                      <a:pt x="347" y="33"/>
                    </a:lnTo>
                    <a:lnTo>
                      <a:pt x="347" y="33"/>
                    </a:lnTo>
                    <a:lnTo>
                      <a:pt x="345" y="41"/>
                    </a:lnTo>
                    <a:lnTo>
                      <a:pt x="343" y="49"/>
                    </a:lnTo>
                    <a:lnTo>
                      <a:pt x="339" y="57"/>
                    </a:lnTo>
                    <a:lnTo>
                      <a:pt x="335" y="63"/>
                    </a:lnTo>
                    <a:lnTo>
                      <a:pt x="327" y="67"/>
                    </a:lnTo>
                    <a:lnTo>
                      <a:pt x="321" y="71"/>
                    </a:lnTo>
                    <a:lnTo>
                      <a:pt x="313" y="74"/>
                    </a:lnTo>
                    <a:lnTo>
                      <a:pt x="305" y="74"/>
                    </a:lnTo>
                    <a:lnTo>
                      <a:pt x="305" y="74"/>
                    </a:lnTo>
                    <a:lnTo>
                      <a:pt x="296" y="74"/>
                    </a:lnTo>
                    <a:lnTo>
                      <a:pt x="288" y="71"/>
                    </a:lnTo>
                    <a:lnTo>
                      <a:pt x="282" y="67"/>
                    </a:lnTo>
                    <a:lnTo>
                      <a:pt x="276" y="63"/>
                    </a:lnTo>
                    <a:lnTo>
                      <a:pt x="270" y="57"/>
                    </a:lnTo>
                    <a:lnTo>
                      <a:pt x="266" y="49"/>
                    </a:lnTo>
                    <a:lnTo>
                      <a:pt x="264" y="41"/>
                    </a:lnTo>
                    <a:lnTo>
                      <a:pt x="262" y="33"/>
                    </a:lnTo>
                    <a:lnTo>
                      <a:pt x="262" y="0"/>
                    </a:lnTo>
                    <a:lnTo>
                      <a:pt x="156" y="0"/>
                    </a:lnTo>
                    <a:lnTo>
                      <a:pt x="156" y="33"/>
                    </a:lnTo>
                    <a:lnTo>
                      <a:pt x="156" y="33"/>
                    </a:lnTo>
                    <a:lnTo>
                      <a:pt x="154" y="41"/>
                    </a:lnTo>
                    <a:lnTo>
                      <a:pt x="153" y="49"/>
                    </a:lnTo>
                    <a:lnTo>
                      <a:pt x="149" y="57"/>
                    </a:lnTo>
                    <a:lnTo>
                      <a:pt x="145" y="63"/>
                    </a:lnTo>
                    <a:lnTo>
                      <a:pt x="137" y="67"/>
                    </a:lnTo>
                    <a:lnTo>
                      <a:pt x="131" y="71"/>
                    </a:lnTo>
                    <a:lnTo>
                      <a:pt x="123" y="74"/>
                    </a:lnTo>
                    <a:lnTo>
                      <a:pt x="115" y="74"/>
                    </a:lnTo>
                    <a:lnTo>
                      <a:pt x="115" y="74"/>
                    </a:lnTo>
                    <a:lnTo>
                      <a:pt x="105" y="74"/>
                    </a:lnTo>
                    <a:lnTo>
                      <a:pt x="98" y="71"/>
                    </a:lnTo>
                    <a:lnTo>
                      <a:pt x="92" y="67"/>
                    </a:lnTo>
                    <a:lnTo>
                      <a:pt x="86" y="63"/>
                    </a:lnTo>
                    <a:lnTo>
                      <a:pt x="80" y="57"/>
                    </a:lnTo>
                    <a:lnTo>
                      <a:pt x="76" y="49"/>
                    </a:lnTo>
                    <a:lnTo>
                      <a:pt x="74" y="41"/>
                    </a:lnTo>
                    <a:lnTo>
                      <a:pt x="72" y="33"/>
                    </a:lnTo>
                    <a:lnTo>
                      <a:pt x="72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2"/>
                    </a:lnTo>
                    <a:lnTo>
                      <a:pt x="43" y="6"/>
                    </a:lnTo>
                    <a:lnTo>
                      <a:pt x="31" y="12"/>
                    </a:lnTo>
                    <a:lnTo>
                      <a:pt x="21" y="21"/>
                    </a:lnTo>
                    <a:lnTo>
                      <a:pt x="13" y="31"/>
                    </a:lnTo>
                    <a:lnTo>
                      <a:pt x="5" y="43"/>
                    </a:lnTo>
                    <a:lnTo>
                      <a:pt x="2" y="57"/>
                    </a:lnTo>
                    <a:lnTo>
                      <a:pt x="0" y="71"/>
                    </a:lnTo>
                    <a:lnTo>
                      <a:pt x="0" y="323"/>
                    </a:lnTo>
                    <a:lnTo>
                      <a:pt x="0" y="323"/>
                    </a:lnTo>
                    <a:lnTo>
                      <a:pt x="2" y="337"/>
                    </a:lnTo>
                    <a:lnTo>
                      <a:pt x="5" y="349"/>
                    </a:lnTo>
                    <a:lnTo>
                      <a:pt x="13" y="361"/>
                    </a:lnTo>
                    <a:lnTo>
                      <a:pt x="21" y="372"/>
                    </a:lnTo>
                    <a:lnTo>
                      <a:pt x="31" y="380"/>
                    </a:lnTo>
                    <a:lnTo>
                      <a:pt x="43" y="386"/>
                    </a:lnTo>
                    <a:lnTo>
                      <a:pt x="56" y="390"/>
                    </a:lnTo>
                    <a:lnTo>
                      <a:pt x="70" y="392"/>
                    </a:lnTo>
                    <a:lnTo>
                      <a:pt x="349" y="392"/>
                    </a:lnTo>
                    <a:lnTo>
                      <a:pt x="349" y="392"/>
                    </a:lnTo>
                    <a:lnTo>
                      <a:pt x="362" y="390"/>
                    </a:lnTo>
                    <a:lnTo>
                      <a:pt x="376" y="386"/>
                    </a:lnTo>
                    <a:lnTo>
                      <a:pt x="388" y="380"/>
                    </a:lnTo>
                    <a:lnTo>
                      <a:pt x="398" y="372"/>
                    </a:lnTo>
                    <a:lnTo>
                      <a:pt x="407" y="361"/>
                    </a:lnTo>
                    <a:lnTo>
                      <a:pt x="413" y="349"/>
                    </a:lnTo>
                    <a:lnTo>
                      <a:pt x="417" y="337"/>
                    </a:lnTo>
                    <a:lnTo>
                      <a:pt x="419" y="323"/>
                    </a:lnTo>
                    <a:lnTo>
                      <a:pt x="419" y="71"/>
                    </a:lnTo>
                    <a:lnTo>
                      <a:pt x="419" y="71"/>
                    </a:lnTo>
                    <a:lnTo>
                      <a:pt x="417" y="57"/>
                    </a:lnTo>
                    <a:lnTo>
                      <a:pt x="413" y="43"/>
                    </a:lnTo>
                    <a:lnTo>
                      <a:pt x="407" y="31"/>
                    </a:lnTo>
                    <a:lnTo>
                      <a:pt x="398" y="21"/>
                    </a:lnTo>
                    <a:lnTo>
                      <a:pt x="388" y="12"/>
                    </a:lnTo>
                    <a:lnTo>
                      <a:pt x="376" y="6"/>
                    </a:lnTo>
                    <a:lnTo>
                      <a:pt x="362" y="2"/>
                    </a:lnTo>
                    <a:lnTo>
                      <a:pt x="3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 sz="1350"/>
              </a:p>
            </p:txBody>
          </p:sp>
          <p:sp>
            <p:nvSpPr>
              <p:cNvPr id="85" name="Freeform 24"/>
              <p:cNvSpPr/>
              <p:nvPr/>
            </p:nvSpPr>
            <p:spPr bwMode="auto">
              <a:xfrm>
                <a:off x="2681288" y="4071938"/>
                <a:ext cx="158750" cy="233362"/>
              </a:xfrm>
              <a:custGeom>
                <a:avLst/>
                <a:gdLst>
                  <a:gd name="T0" fmla="*/ 51 w 100"/>
                  <a:gd name="T1" fmla="*/ 0 h 147"/>
                  <a:gd name="T2" fmla="*/ 29 w 100"/>
                  <a:gd name="T3" fmla="*/ 2 h 147"/>
                  <a:gd name="T4" fmla="*/ 21 w 100"/>
                  <a:gd name="T5" fmla="*/ 6 h 147"/>
                  <a:gd name="T6" fmla="*/ 15 w 100"/>
                  <a:gd name="T7" fmla="*/ 12 h 147"/>
                  <a:gd name="T8" fmla="*/ 5 w 100"/>
                  <a:gd name="T9" fmla="*/ 23 h 147"/>
                  <a:gd name="T10" fmla="*/ 3 w 100"/>
                  <a:gd name="T11" fmla="*/ 31 h 147"/>
                  <a:gd name="T12" fmla="*/ 23 w 100"/>
                  <a:gd name="T13" fmla="*/ 41 h 147"/>
                  <a:gd name="T14" fmla="*/ 27 w 100"/>
                  <a:gd name="T15" fmla="*/ 31 h 147"/>
                  <a:gd name="T16" fmla="*/ 33 w 100"/>
                  <a:gd name="T17" fmla="*/ 23 h 147"/>
                  <a:gd name="T18" fmla="*/ 41 w 100"/>
                  <a:gd name="T19" fmla="*/ 19 h 147"/>
                  <a:gd name="T20" fmla="*/ 51 w 100"/>
                  <a:gd name="T21" fmla="*/ 18 h 147"/>
                  <a:gd name="T22" fmla="*/ 60 w 100"/>
                  <a:gd name="T23" fmla="*/ 19 h 147"/>
                  <a:gd name="T24" fmla="*/ 68 w 100"/>
                  <a:gd name="T25" fmla="*/ 23 h 147"/>
                  <a:gd name="T26" fmla="*/ 72 w 100"/>
                  <a:gd name="T27" fmla="*/ 29 h 147"/>
                  <a:gd name="T28" fmla="*/ 74 w 100"/>
                  <a:gd name="T29" fmla="*/ 39 h 147"/>
                  <a:gd name="T30" fmla="*/ 74 w 100"/>
                  <a:gd name="T31" fmla="*/ 45 h 147"/>
                  <a:gd name="T32" fmla="*/ 72 w 100"/>
                  <a:gd name="T33" fmla="*/ 51 h 147"/>
                  <a:gd name="T34" fmla="*/ 66 w 100"/>
                  <a:gd name="T35" fmla="*/ 61 h 147"/>
                  <a:gd name="T36" fmla="*/ 56 w 100"/>
                  <a:gd name="T37" fmla="*/ 70 h 147"/>
                  <a:gd name="T38" fmla="*/ 45 w 100"/>
                  <a:gd name="T39" fmla="*/ 82 h 147"/>
                  <a:gd name="T40" fmla="*/ 31 w 100"/>
                  <a:gd name="T41" fmla="*/ 92 h 147"/>
                  <a:gd name="T42" fmla="*/ 19 w 100"/>
                  <a:gd name="T43" fmla="*/ 104 h 147"/>
                  <a:gd name="T44" fmla="*/ 9 w 100"/>
                  <a:gd name="T45" fmla="*/ 117 h 147"/>
                  <a:gd name="T46" fmla="*/ 0 w 100"/>
                  <a:gd name="T47" fmla="*/ 147 h 147"/>
                  <a:gd name="T48" fmla="*/ 100 w 100"/>
                  <a:gd name="T49" fmla="*/ 129 h 147"/>
                  <a:gd name="T50" fmla="*/ 25 w 100"/>
                  <a:gd name="T51" fmla="*/ 129 h 147"/>
                  <a:gd name="T52" fmla="*/ 33 w 100"/>
                  <a:gd name="T53" fmla="*/ 119 h 147"/>
                  <a:gd name="T54" fmla="*/ 43 w 100"/>
                  <a:gd name="T55" fmla="*/ 108 h 147"/>
                  <a:gd name="T56" fmla="*/ 54 w 100"/>
                  <a:gd name="T57" fmla="*/ 98 h 147"/>
                  <a:gd name="T58" fmla="*/ 66 w 100"/>
                  <a:gd name="T59" fmla="*/ 88 h 147"/>
                  <a:gd name="T60" fmla="*/ 78 w 100"/>
                  <a:gd name="T61" fmla="*/ 78 h 147"/>
                  <a:gd name="T62" fmla="*/ 88 w 100"/>
                  <a:gd name="T63" fmla="*/ 67 h 147"/>
                  <a:gd name="T64" fmla="*/ 96 w 100"/>
                  <a:gd name="T65" fmla="*/ 55 h 147"/>
                  <a:gd name="T66" fmla="*/ 98 w 100"/>
                  <a:gd name="T67" fmla="*/ 39 h 147"/>
                  <a:gd name="T68" fmla="*/ 98 w 100"/>
                  <a:gd name="T69" fmla="*/ 31 h 147"/>
                  <a:gd name="T70" fmla="*/ 94 w 100"/>
                  <a:gd name="T71" fmla="*/ 21 h 147"/>
                  <a:gd name="T72" fmla="*/ 84 w 100"/>
                  <a:gd name="T73" fmla="*/ 10 h 147"/>
                  <a:gd name="T74" fmla="*/ 78 w 100"/>
                  <a:gd name="T75" fmla="*/ 6 h 147"/>
                  <a:gd name="T76" fmla="*/ 70 w 100"/>
                  <a:gd name="T77" fmla="*/ 2 h 147"/>
                  <a:gd name="T78" fmla="*/ 51 w 100"/>
                  <a:gd name="T79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0" h="147">
                    <a:moveTo>
                      <a:pt x="51" y="0"/>
                    </a:moveTo>
                    <a:lnTo>
                      <a:pt x="51" y="0"/>
                    </a:lnTo>
                    <a:lnTo>
                      <a:pt x="39" y="0"/>
                    </a:lnTo>
                    <a:lnTo>
                      <a:pt x="29" y="2"/>
                    </a:lnTo>
                    <a:lnTo>
                      <a:pt x="29" y="2"/>
                    </a:lnTo>
                    <a:lnTo>
                      <a:pt x="21" y="6"/>
                    </a:lnTo>
                    <a:lnTo>
                      <a:pt x="15" y="12"/>
                    </a:lnTo>
                    <a:lnTo>
                      <a:pt x="15" y="12"/>
                    </a:lnTo>
                    <a:lnTo>
                      <a:pt x="9" y="18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3" y="31"/>
                    </a:lnTo>
                    <a:lnTo>
                      <a:pt x="1" y="39"/>
                    </a:lnTo>
                    <a:lnTo>
                      <a:pt x="23" y="41"/>
                    </a:lnTo>
                    <a:lnTo>
                      <a:pt x="23" y="41"/>
                    </a:lnTo>
                    <a:lnTo>
                      <a:pt x="27" y="31"/>
                    </a:lnTo>
                    <a:lnTo>
                      <a:pt x="27" y="31"/>
                    </a:lnTo>
                    <a:lnTo>
                      <a:pt x="33" y="23"/>
                    </a:lnTo>
                    <a:lnTo>
                      <a:pt x="33" y="23"/>
                    </a:lnTo>
                    <a:lnTo>
                      <a:pt x="41" y="19"/>
                    </a:lnTo>
                    <a:lnTo>
                      <a:pt x="41" y="19"/>
                    </a:lnTo>
                    <a:lnTo>
                      <a:pt x="51" y="18"/>
                    </a:lnTo>
                    <a:lnTo>
                      <a:pt x="51" y="18"/>
                    </a:lnTo>
                    <a:lnTo>
                      <a:pt x="60" y="19"/>
                    </a:lnTo>
                    <a:lnTo>
                      <a:pt x="60" y="19"/>
                    </a:lnTo>
                    <a:lnTo>
                      <a:pt x="68" y="23"/>
                    </a:lnTo>
                    <a:lnTo>
                      <a:pt x="68" y="23"/>
                    </a:lnTo>
                    <a:lnTo>
                      <a:pt x="72" y="29"/>
                    </a:lnTo>
                    <a:lnTo>
                      <a:pt x="72" y="29"/>
                    </a:lnTo>
                    <a:lnTo>
                      <a:pt x="74" y="39"/>
                    </a:lnTo>
                    <a:lnTo>
                      <a:pt x="74" y="39"/>
                    </a:lnTo>
                    <a:lnTo>
                      <a:pt x="74" y="45"/>
                    </a:lnTo>
                    <a:lnTo>
                      <a:pt x="72" y="51"/>
                    </a:lnTo>
                    <a:lnTo>
                      <a:pt x="72" y="51"/>
                    </a:lnTo>
                    <a:lnTo>
                      <a:pt x="66" y="61"/>
                    </a:lnTo>
                    <a:lnTo>
                      <a:pt x="66" y="61"/>
                    </a:lnTo>
                    <a:lnTo>
                      <a:pt x="56" y="70"/>
                    </a:lnTo>
                    <a:lnTo>
                      <a:pt x="56" y="70"/>
                    </a:lnTo>
                    <a:lnTo>
                      <a:pt x="45" y="82"/>
                    </a:lnTo>
                    <a:lnTo>
                      <a:pt x="45" y="82"/>
                    </a:lnTo>
                    <a:lnTo>
                      <a:pt x="31" y="92"/>
                    </a:lnTo>
                    <a:lnTo>
                      <a:pt x="31" y="92"/>
                    </a:lnTo>
                    <a:lnTo>
                      <a:pt x="19" y="104"/>
                    </a:lnTo>
                    <a:lnTo>
                      <a:pt x="19" y="104"/>
                    </a:lnTo>
                    <a:lnTo>
                      <a:pt x="9" y="117"/>
                    </a:lnTo>
                    <a:lnTo>
                      <a:pt x="9" y="117"/>
                    </a:lnTo>
                    <a:lnTo>
                      <a:pt x="0" y="133"/>
                    </a:lnTo>
                    <a:lnTo>
                      <a:pt x="0" y="147"/>
                    </a:lnTo>
                    <a:lnTo>
                      <a:pt x="100" y="147"/>
                    </a:lnTo>
                    <a:lnTo>
                      <a:pt x="100" y="129"/>
                    </a:lnTo>
                    <a:lnTo>
                      <a:pt x="25" y="129"/>
                    </a:lnTo>
                    <a:lnTo>
                      <a:pt x="25" y="129"/>
                    </a:lnTo>
                    <a:lnTo>
                      <a:pt x="33" y="119"/>
                    </a:lnTo>
                    <a:lnTo>
                      <a:pt x="33" y="119"/>
                    </a:lnTo>
                    <a:lnTo>
                      <a:pt x="43" y="108"/>
                    </a:lnTo>
                    <a:lnTo>
                      <a:pt x="43" y="108"/>
                    </a:lnTo>
                    <a:lnTo>
                      <a:pt x="54" y="98"/>
                    </a:lnTo>
                    <a:lnTo>
                      <a:pt x="54" y="98"/>
                    </a:lnTo>
                    <a:lnTo>
                      <a:pt x="66" y="88"/>
                    </a:lnTo>
                    <a:lnTo>
                      <a:pt x="66" y="8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88" y="67"/>
                    </a:lnTo>
                    <a:lnTo>
                      <a:pt x="88" y="67"/>
                    </a:lnTo>
                    <a:lnTo>
                      <a:pt x="96" y="55"/>
                    </a:lnTo>
                    <a:lnTo>
                      <a:pt x="96" y="55"/>
                    </a:lnTo>
                    <a:lnTo>
                      <a:pt x="98" y="47"/>
                    </a:lnTo>
                    <a:lnTo>
                      <a:pt x="98" y="39"/>
                    </a:lnTo>
                    <a:lnTo>
                      <a:pt x="98" y="39"/>
                    </a:lnTo>
                    <a:lnTo>
                      <a:pt x="98" y="31"/>
                    </a:lnTo>
                    <a:lnTo>
                      <a:pt x="94" y="21"/>
                    </a:lnTo>
                    <a:lnTo>
                      <a:pt x="94" y="21"/>
                    </a:lnTo>
                    <a:lnTo>
                      <a:pt x="90" y="16"/>
                    </a:lnTo>
                    <a:lnTo>
                      <a:pt x="84" y="10"/>
                    </a:lnTo>
                    <a:lnTo>
                      <a:pt x="84" y="10"/>
                    </a:lnTo>
                    <a:lnTo>
                      <a:pt x="78" y="6"/>
                    </a:lnTo>
                    <a:lnTo>
                      <a:pt x="70" y="2"/>
                    </a:lnTo>
                    <a:lnTo>
                      <a:pt x="70" y="2"/>
                    </a:lnTo>
                    <a:lnTo>
                      <a:pt x="60" y="0"/>
                    </a:lnTo>
                    <a:lnTo>
                      <a:pt x="5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 sz="1350"/>
              </a:p>
            </p:txBody>
          </p:sp>
          <p:sp>
            <p:nvSpPr>
              <p:cNvPr id="86" name="Freeform 26"/>
              <p:cNvSpPr>
                <a:spLocks noEditPoints="1"/>
              </p:cNvSpPr>
              <p:nvPr/>
            </p:nvSpPr>
            <p:spPr bwMode="auto">
              <a:xfrm>
                <a:off x="2851150" y="4075113"/>
                <a:ext cx="171450" cy="230187"/>
              </a:xfrm>
              <a:custGeom>
                <a:avLst/>
                <a:gdLst>
                  <a:gd name="T0" fmla="*/ 18 w 108"/>
                  <a:gd name="T1" fmla="*/ 96 h 145"/>
                  <a:gd name="T2" fmla="*/ 67 w 108"/>
                  <a:gd name="T3" fmla="*/ 23 h 145"/>
                  <a:gd name="T4" fmla="*/ 67 w 108"/>
                  <a:gd name="T5" fmla="*/ 96 h 145"/>
                  <a:gd name="T6" fmla="*/ 18 w 108"/>
                  <a:gd name="T7" fmla="*/ 96 h 145"/>
                  <a:gd name="T8" fmla="*/ 89 w 108"/>
                  <a:gd name="T9" fmla="*/ 0 h 145"/>
                  <a:gd name="T10" fmla="*/ 65 w 108"/>
                  <a:gd name="T11" fmla="*/ 0 h 145"/>
                  <a:gd name="T12" fmla="*/ 0 w 108"/>
                  <a:gd name="T13" fmla="*/ 96 h 145"/>
                  <a:gd name="T14" fmla="*/ 0 w 108"/>
                  <a:gd name="T15" fmla="*/ 114 h 145"/>
                  <a:gd name="T16" fmla="*/ 67 w 108"/>
                  <a:gd name="T17" fmla="*/ 114 h 145"/>
                  <a:gd name="T18" fmla="*/ 67 w 108"/>
                  <a:gd name="T19" fmla="*/ 145 h 145"/>
                  <a:gd name="T20" fmla="*/ 89 w 108"/>
                  <a:gd name="T21" fmla="*/ 145 h 145"/>
                  <a:gd name="T22" fmla="*/ 89 w 108"/>
                  <a:gd name="T23" fmla="*/ 114 h 145"/>
                  <a:gd name="T24" fmla="*/ 108 w 108"/>
                  <a:gd name="T25" fmla="*/ 114 h 145"/>
                  <a:gd name="T26" fmla="*/ 108 w 108"/>
                  <a:gd name="T27" fmla="*/ 96 h 145"/>
                  <a:gd name="T28" fmla="*/ 89 w 108"/>
                  <a:gd name="T29" fmla="*/ 96 h 145"/>
                  <a:gd name="T30" fmla="*/ 89 w 108"/>
                  <a:gd name="T31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8" h="145">
                    <a:moveTo>
                      <a:pt x="18" y="96"/>
                    </a:moveTo>
                    <a:lnTo>
                      <a:pt x="67" y="23"/>
                    </a:lnTo>
                    <a:lnTo>
                      <a:pt x="67" y="96"/>
                    </a:lnTo>
                    <a:lnTo>
                      <a:pt x="18" y="96"/>
                    </a:lnTo>
                    <a:close/>
                    <a:moveTo>
                      <a:pt x="89" y="0"/>
                    </a:moveTo>
                    <a:lnTo>
                      <a:pt x="65" y="0"/>
                    </a:lnTo>
                    <a:lnTo>
                      <a:pt x="0" y="96"/>
                    </a:lnTo>
                    <a:lnTo>
                      <a:pt x="0" y="114"/>
                    </a:lnTo>
                    <a:lnTo>
                      <a:pt x="67" y="114"/>
                    </a:lnTo>
                    <a:lnTo>
                      <a:pt x="67" y="145"/>
                    </a:lnTo>
                    <a:lnTo>
                      <a:pt x="89" y="145"/>
                    </a:lnTo>
                    <a:lnTo>
                      <a:pt x="89" y="114"/>
                    </a:lnTo>
                    <a:lnTo>
                      <a:pt x="108" y="114"/>
                    </a:lnTo>
                    <a:lnTo>
                      <a:pt x="108" y="96"/>
                    </a:lnTo>
                    <a:lnTo>
                      <a:pt x="89" y="96"/>
                    </a:lnTo>
                    <a:lnTo>
                      <a:pt x="8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ko-KR" altLang="en-US" sz="135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18210" y="2174875"/>
            <a:ext cx="10086975" cy="128016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功能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：通过交换方块的方式清除方块，减少对方生命值，来达到获胜的目的。方块有不同的种类，消除的原则是同种的同行或同列连续3个或以上方块，消除后更新方块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3.1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方块模块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18210" y="3822065"/>
            <a:ext cx="5080000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性能：反应时间在</a:t>
            </a:r>
            <a:r>
              <a:rPr lang="en-US" altLang="zh-CN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1s</a:t>
            </a:r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以内</a:t>
            </a:r>
            <a:endParaRPr lang="zh-CN" altLang="en-US" sz="2800"/>
          </a:p>
        </p:txBody>
      </p:sp>
      <p:sp>
        <p:nvSpPr>
          <p:cNvPr id="3" name="文本框 2"/>
          <p:cNvSpPr txBox="1"/>
          <p:nvPr/>
        </p:nvSpPr>
        <p:spPr>
          <a:xfrm>
            <a:off x="918210" y="4686300"/>
            <a:ext cx="5080000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输入项：点击两个相邻方块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18210" y="5551170"/>
            <a:ext cx="9592945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输出项：玩家生命值改变、当前方块布局情况改变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3.1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方块模块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215" y="2463800"/>
            <a:ext cx="5583555" cy="435864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266700" algn="l"/>
            <a:r>
              <a:rPr lang="en-US" altLang="zh-CN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Do{(</a:t>
            </a:r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每个回合开始</a:t>
            </a:r>
            <a:r>
              <a:rPr lang="en-US" altLang="zh-CN" sz="2800" b="0" u="none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ttl</a:t>
            </a:r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的初始值为</a:t>
            </a:r>
            <a:r>
              <a:rPr lang="en-US" altLang="zh-CN" sz="2800" b="0" u="none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while</a:t>
            </a:r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800" b="0" u="none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ttl&gt;0)</a:t>
            </a:r>
            <a:r>
              <a:rPr lang="en-US" altLang="zh-CN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If (</a:t>
            </a:r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替换两个方块后当前有三个或三个以上连续可消除方块）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en-US" altLang="zh-CN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进行方块的替换；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endParaRPr lang="en-US" altLang="zh-CN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800"/>
          </a:p>
        </p:txBody>
      </p:sp>
      <p:sp>
        <p:nvSpPr>
          <p:cNvPr id="11" name="文本框 10"/>
          <p:cNvSpPr txBox="1"/>
          <p:nvPr/>
        </p:nvSpPr>
        <p:spPr>
          <a:xfrm>
            <a:off x="6033770" y="1370965"/>
            <a:ext cx="5868035" cy="478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266700" algn="l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如果消除的方块中含有道具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0" indent="266700" algn="l"/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{</a:t>
            </a:r>
            <a:endParaRPr lang="en-US" altLang="zh-CN" sz="2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0" indent="266700" algn="l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玩家的相应道具数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+1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；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0" indent="266700" algn="l"/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}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0" indent="266700" algn="l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保存当前消除的方块数目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m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；从上方降落方块填满方格。判定是否还可以进行消除若是：消除；并进行类似上步骤操作；若不是：则结束回合。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0" indent="266700" algn="l"/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}</a:t>
            </a:r>
            <a:endParaRPr lang="zh-CN" altLang="en-US" sz="2800"/>
          </a:p>
        </p:txBody>
      </p:sp>
      <p:sp>
        <p:nvSpPr>
          <p:cNvPr id="16" name="文本框 15"/>
          <p:cNvSpPr txBox="1"/>
          <p:nvPr/>
        </p:nvSpPr>
        <p:spPr>
          <a:xfrm>
            <a:off x="448310" y="1924685"/>
            <a:ext cx="3942080" cy="539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设计方法（伪码）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3.1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方块模块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8310" y="2019935"/>
            <a:ext cx="5080000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流程逻辑图</a:t>
            </a:r>
            <a:endParaRPr lang="zh-CN" altLang="en-US" sz="2800"/>
          </a:p>
        </p:txBody>
      </p:sp>
      <p:pic>
        <p:nvPicPr>
          <p:cNvPr id="3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7890" y="1924685"/>
            <a:ext cx="7133590" cy="43853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17575" y="2348865"/>
            <a:ext cx="10086975" cy="42672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接口：与生命值，时钟模块连接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3.1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方块模块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857250" y="3169920"/>
            <a:ext cx="10322560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限制条件：只有当出现了3个相同相邻方块时才可以进行该操作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7250" y="4207510"/>
            <a:ext cx="9037955" cy="13716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测试计划：1.点击两个不同的相邻方块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2.点击两个相同的相邻方块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  3.点击两个不相邻的方块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18210" y="2174875"/>
            <a:ext cx="11173460" cy="93853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功能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：生命值为零是评判玩家胜负的标准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            扣除对方生命值是联盟消消乐这款游戏最直接最根本的获胜手段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3.2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生命值模块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18210" y="3479165"/>
            <a:ext cx="5080000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性能：反应时间在</a:t>
            </a:r>
            <a:r>
              <a:rPr lang="en-US" altLang="zh-CN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1s</a:t>
            </a:r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以内</a:t>
            </a:r>
            <a:endParaRPr lang="zh-CN" altLang="en-US" sz="2800"/>
          </a:p>
        </p:txBody>
      </p:sp>
      <p:sp>
        <p:nvSpPr>
          <p:cNvPr id="3" name="文本框 2"/>
          <p:cNvSpPr txBox="1"/>
          <p:nvPr/>
        </p:nvSpPr>
        <p:spPr>
          <a:xfrm>
            <a:off x="918210" y="4403090"/>
            <a:ext cx="6112510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输入项：移动方块或者使用道具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18210" y="5334000"/>
            <a:ext cx="9592945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输出项：改变后生命值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6644640" y="681355"/>
            <a:ext cx="5379720" cy="3813810"/>
            <a:chOff x="5699760" y="2194560"/>
            <a:chExt cx="5379720" cy="3813810"/>
          </a:xfrm>
        </p:grpSpPr>
        <p:sp>
          <p:nvSpPr>
            <p:cNvPr id="3" name="矩形 2"/>
            <p:cNvSpPr/>
            <p:nvPr/>
          </p:nvSpPr>
          <p:spPr>
            <a:xfrm>
              <a:off x="6385560" y="2217420"/>
              <a:ext cx="4693920" cy="64008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56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>
                  <a:solidFill>
                    <a:schemeClr val="tx1"/>
                  </a:solidFill>
                </a:rPr>
                <a:t>引言</a:t>
              </a:r>
              <a:endParaRPr lang="zh-CN" altLang="en-US" sz="2400" b="1">
                <a:solidFill>
                  <a:schemeClr val="tx1"/>
                </a:solidFill>
              </a:endParaRPr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5699760" y="2194560"/>
              <a:ext cx="685800" cy="68580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50800" h="50800"/>
            </a:sp3d>
          </p:spPr>
          <p:style>
            <a:lnRef idx="1">
              <a:schemeClr val="accent5"/>
            </a:lnRef>
            <a:fillRef idx="1001">
              <a:schemeClr val="dk2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smtClean="0">
                  <a:solidFill>
                    <a:schemeClr val="bg1"/>
                  </a:solidFill>
                </a:rPr>
                <a:t>1</a:t>
              </a:r>
              <a:endParaRPr lang="zh-CN" alt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6385560" y="3243348"/>
              <a:ext cx="4693920" cy="64008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56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>
                  <a:solidFill>
                    <a:schemeClr val="tx1"/>
                  </a:solidFill>
                </a:rPr>
                <a:t>系统结构</a:t>
              </a:r>
              <a:endParaRPr lang="zh-CN" altLang="en-US" sz="2400" b="1">
                <a:solidFill>
                  <a:schemeClr val="tx1"/>
                </a:solidFill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5699760" y="3197860"/>
              <a:ext cx="685800" cy="68580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50800" h="50800"/>
            </a:sp3d>
          </p:spPr>
          <p:style>
            <a:lnRef idx="1">
              <a:schemeClr val="accent5"/>
            </a:lnRef>
            <a:fillRef idx="1001">
              <a:schemeClr val="dk2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smtClean="0">
                  <a:solidFill>
                    <a:schemeClr val="bg1"/>
                  </a:solidFill>
                </a:rPr>
                <a:t>2</a:t>
              </a:r>
              <a:endParaRPr lang="zh-CN" alt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6385560" y="4314996"/>
              <a:ext cx="4693920" cy="64008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56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>
                  <a:solidFill>
                    <a:schemeClr val="tx1"/>
                  </a:solidFill>
                </a:rPr>
                <a:t>系统模块化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5699760" y="4292136"/>
              <a:ext cx="685800" cy="68580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50800" h="50800"/>
            </a:sp3d>
          </p:spPr>
          <p:style>
            <a:lnRef idx="1">
              <a:schemeClr val="accent5"/>
            </a:lnRef>
            <a:fillRef idx="1001">
              <a:schemeClr val="dk2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smtClean="0">
                  <a:solidFill>
                    <a:schemeClr val="bg1"/>
                  </a:solidFill>
                </a:rPr>
                <a:t>3</a:t>
              </a:r>
              <a:endParaRPr lang="zh-CN" alt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385560" y="5345430"/>
              <a:ext cx="4693920" cy="64008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56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>
                  <a:solidFill>
                    <a:schemeClr val="tx1"/>
                  </a:solidFill>
                </a:rPr>
                <a:t>过程设计的工具</a:t>
              </a:r>
              <a:endParaRPr lang="zh-CN" altLang="en-US" sz="2400" b="1">
                <a:solidFill>
                  <a:schemeClr val="tx1"/>
                </a:solidFill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5699760" y="5322570"/>
              <a:ext cx="685800" cy="68580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50800" h="50800"/>
            </a:sp3d>
          </p:spPr>
          <p:style>
            <a:lnRef idx="1">
              <a:schemeClr val="accent5"/>
            </a:lnRef>
            <a:fillRef idx="1001">
              <a:schemeClr val="dk2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smtClean="0">
                  <a:solidFill>
                    <a:schemeClr val="bg1"/>
                  </a:solidFill>
                </a:rPr>
                <a:t>4</a:t>
              </a:r>
              <a:endParaRPr lang="zh-CN" altLang="en-US" sz="2400" b="1">
                <a:solidFill>
                  <a:schemeClr val="bg1"/>
                </a:solidFill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1676400" y="583565"/>
            <a:ext cx="6004560" cy="5962015"/>
          </a:xfrm>
          <a:prstGeom prst="rect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688918" y="2164084"/>
            <a:ext cx="1717675" cy="25298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9600">
                <a:solidFill>
                  <a:schemeClr val="tx1">
                    <a:lumMod val="75000"/>
                    <a:lumOff val="25000"/>
                  </a:schemeClr>
                </a:solidFill>
              </a:rPr>
              <a:t>目录</a:t>
            </a:r>
            <a:endParaRPr lang="zh-CN" altLang="en-US" sz="9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6644640" y="4808855"/>
            <a:ext cx="685800" cy="685800"/>
          </a:xfrm>
          <a:prstGeom prst="round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threePt" dir="t"/>
          </a:scene3d>
          <a:sp3d>
            <a:bevelT w="50800" h="50800"/>
          </a:sp3d>
        </p:spPr>
        <p:style>
          <a:lnRef idx="1">
            <a:schemeClr val="accent5"/>
          </a:lnRef>
          <a:fillRef idx="1001">
            <a:schemeClr val="dk2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2400" b="1">
                <a:solidFill>
                  <a:schemeClr val="bg1"/>
                </a:solidFill>
              </a:rPr>
              <a:t>5</a:t>
            </a:r>
            <a:endParaRPr lang="en-US" altLang="zh-CN" sz="2400" b="1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243445" y="4854575"/>
            <a:ext cx="4693920" cy="64008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6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tx1"/>
                </a:solidFill>
              </a:rPr>
              <a:t>人机界面</a:t>
            </a:r>
            <a:endParaRPr lang="zh-CN" altLang="en-US" sz="2400" b="1">
              <a:solidFill>
                <a:schemeClr val="tx1"/>
              </a:solidFill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6644640" y="5695950"/>
            <a:ext cx="685800" cy="685800"/>
          </a:xfrm>
          <a:prstGeom prst="roundRect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threePt" dir="t"/>
          </a:scene3d>
          <a:sp3d>
            <a:bevelT w="50800" h="50800"/>
          </a:sp3d>
        </p:spPr>
        <p:style>
          <a:lnRef idx="1">
            <a:schemeClr val="accent5"/>
          </a:lnRef>
          <a:fillRef idx="1001">
            <a:schemeClr val="dk2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2400" b="1">
                <a:solidFill>
                  <a:schemeClr val="bg1"/>
                </a:solidFill>
              </a:rPr>
              <a:t>6</a:t>
            </a:r>
            <a:endParaRPr lang="en-US" altLang="zh-CN" sz="2400" b="1">
              <a:solidFill>
                <a:schemeClr val="bg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330440" y="5718810"/>
            <a:ext cx="4693920" cy="64008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6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tx1"/>
                </a:solidFill>
              </a:rPr>
              <a:t>方案选择</a:t>
            </a:r>
            <a:endParaRPr lang="en-US" altLang="zh-CN" sz="2400" b="1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3.2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生命值模块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215" y="2463800"/>
            <a:ext cx="5583555" cy="30784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玩家血量初始值设置为100；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flag=1;//1为玩家一回合，-1为玩家二回合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do{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判断玩家回合；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endParaRPr lang="en-US" altLang="zh-CN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800"/>
          </a:p>
        </p:txBody>
      </p:sp>
      <p:sp>
        <p:nvSpPr>
          <p:cNvPr id="11" name="文本框 10"/>
          <p:cNvSpPr txBox="1"/>
          <p:nvPr/>
        </p:nvSpPr>
        <p:spPr>
          <a:xfrm>
            <a:off x="6033770" y="1370965"/>
            <a:ext cx="5868035" cy="39319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266700" algn="l"/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0" indent="266700" algn="l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If（使用的增加血量的道具）{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266700" algn="l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          n+=m;}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266700" algn="l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While(ttl&gt;0){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266700" algn="l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  获取本回合消除的方块数x；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266700" algn="l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  n-=x; }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266700" algn="l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flag=-flag;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266700" algn="l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}while(n&gt;0);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266700" algn="l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通过flag判断玩家胜负；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48310" y="1924685"/>
            <a:ext cx="3942080" cy="539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设计方法（伪码）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3.2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生命值模块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8310" y="2019935"/>
            <a:ext cx="5080000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流程逻辑图</a:t>
            </a:r>
            <a:endParaRPr lang="zh-CN" altLang="en-US" sz="2800"/>
          </a:p>
        </p:txBody>
      </p:sp>
      <p:pic>
        <p:nvPicPr>
          <p:cNvPr id="3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725" y="1824990"/>
            <a:ext cx="7353935" cy="43033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17575" y="2348865"/>
            <a:ext cx="10086975" cy="42672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接口：与方块和道具、时钟模块连接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3.2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生命值模块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857250" y="3169920"/>
            <a:ext cx="10322560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限制条件：当生命值等于0游戏结束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7250" y="4207510"/>
            <a:ext cx="9037955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测试计划：通过消除或使用道具来改变生命值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18210" y="2174875"/>
            <a:ext cx="11173460" cy="85725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功能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：通过使用道具来：（1）增加自身生命值（2）清除某一类的所有方块（3）增加己方一个回合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3.3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道具模块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17575" y="3251835"/>
            <a:ext cx="5080000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性能：反应时间在</a:t>
            </a:r>
            <a:r>
              <a:rPr lang="en-US" altLang="zh-CN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1s</a:t>
            </a:r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以内</a:t>
            </a:r>
            <a:endParaRPr lang="zh-CN" altLang="en-US" sz="2800"/>
          </a:p>
        </p:txBody>
      </p:sp>
      <p:sp>
        <p:nvSpPr>
          <p:cNvPr id="3" name="文本框 2"/>
          <p:cNvSpPr txBox="1"/>
          <p:nvPr/>
        </p:nvSpPr>
        <p:spPr>
          <a:xfrm>
            <a:off x="918210" y="3990340"/>
            <a:ext cx="6112510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输入项：点击道具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4080" y="4746625"/>
            <a:ext cx="9592945" cy="13716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输出项：道具作用：（1）改变生命值（2）消除某一类的所有元素（3）增加1次当前玩家可以执行操作的次数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更新倒计时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3.3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道具模块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37280" y="2007870"/>
            <a:ext cx="8349615" cy="47853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点击道具；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Switch（道具）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道具死亡之帽：对变量ttl+1，该道具数量-1；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道具狂徒铠甲：对变量生命值+1，该道具数量-1；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道具无尽之刃：随机一种属性，对场上属于这个                   属性的方块进行消除操作，并补全；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该道具数量-1；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}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endParaRPr lang="en-US" altLang="zh-CN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800"/>
          </a:p>
        </p:txBody>
      </p:sp>
      <p:sp>
        <p:nvSpPr>
          <p:cNvPr id="16" name="文本框 15"/>
          <p:cNvSpPr txBox="1"/>
          <p:nvPr/>
        </p:nvSpPr>
        <p:spPr>
          <a:xfrm>
            <a:off x="448310" y="1924685"/>
            <a:ext cx="3942080" cy="539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设计方法（伪码）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3.3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道具模块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8310" y="2019935"/>
            <a:ext cx="5080000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流程逻辑图</a:t>
            </a:r>
            <a:endParaRPr lang="zh-CN" altLang="en-US" sz="2800"/>
          </a:p>
        </p:txBody>
      </p:sp>
      <p:pic>
        <p:nvPicPr>
          <p:cNvPr id="3" name="图片 -21474826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360" y="1447800"/>
            <a:ext cx="6713855" cy="47669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17575" y="2348865"/>
            <a:ext cx="10086975" cy="42672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接口：与方块和生命值、时钟模块连接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3.3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道具模块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857250" y="3169920"/>
            <a:ext cx="10322560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限制条件：道具数量大于等于1才可以使用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7250" y="4207510"/>
            <a:ext cx="9037955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测试计划：使用3个道具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94410" y="1360170"/>
            <a:ext cx="11173460" cy="171069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                                      功能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：以每步操作所限的时间为难度区分。在游戏开始前可以选择此次游戏的每步限时，分别为5s，10s，20s。在限时内如果没有进行操作则跳过到另一位玩家。如果进行操作则等消除和补给动画完成后开始计时。缺省限时为10s。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994410" y="1294130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3.4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时钟模块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17575" y="3251835"/>
            <a:ext cx="5080000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性能：反应时间在</a:t>
            </a:r>
            <a:r>
              <a:rPr lang="en-US" altLang="zh-CN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1s</a:t>
            </a:r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以内</a:t>
            </a:r>
            <a:endParaRPr lang="zh-CN" altLang="en-US" sz="2800"/>
          </a:p>
        </p:txBody>
      </p:sp>
      <p:sp>
        <p:nvSpPr>
          <p:cNvPr id="3" name="文本框 2"/>
          <p:cNvSpPr txBox="1"/>
          <p:nvPr/>
        </p:nvSpPr>
        <p:spPr>
          <a:xfrm>
            <a:off x="918210" y="3990340"/>
            <a:ext cx="6112510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输入项：点击道具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4080" y="4746625"/>
            <a:ext cx="9592945" cy="13716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输出项：道具作用：（1）改变生命值（2）消除某一类的所有元素（3）增加1次当前玩家可以执行操作的次数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更新倒计时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18210" y="2575560"/>
            <a:ext cx="11173460" cy="170688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功能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：以每步操作所限的时间为难度区分。在游戏开始前可以选择此次游戏的每步限时，分别为5s，10s，20s。在限时内如果没有进行操作则跳过到另一位玩家。如果进行操作则等消除和补给动画完成后开始计时。缺省限时为10s。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3.4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时钟模块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18210" y="5100955"/>
            <a:ext cx="5080000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性能：反应时间在</a:t>
            </a:r>
            <a:r>
              <a:rPr lang="en-US" altLang="zh-CN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1s</a:t>
            </a:r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以内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3.4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时钟模块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8210" y="2500630"/>
            <a:ext cx="8189595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输入项：使用道具，操作方块，生命值变为0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18210" y="3789680"/>
            <a:ext cx="9592945" cy="13716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输出项：倒计时时间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当使用道具和操作方块时更新倒计时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    当生命值变为0时停止倒计时并置为0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236720" y="899160"/>
            <a:ext cx="3718560" cy="5059680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039985" y="2645411"/>
            <a:ext cx="10112030" cy="1329769"/>
            <a:chOff x="583679" y="1752601"/>
            <a:chExt cx="10112030" cy="1329769"/>
          </a:xfrm>
        </p:grpSpPr>
        <p:sp>
          <p:nvSpPr>
            <p:cNvPr id="5" name="文本框 4"/>
            <p:cNvSpPr txBox="1"/>
            <p:nvPr/>
          </p:nvSpPr>
          <p:spPr>
            <a:xfrm>
              <a:off x="583679" y="2287350"/>
              <a:ext cx="10112030" cy="795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b="1" dirty="0"/>
                <a:t>引言</a:t>
              </a:r>
              <a:endParaRPr lang="zh-CN" altLang="en-US" sz="4400" b="1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4214754" y="1752601"/>
              <a:ext cx="2849880" cy="49955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bg1"/>
                  </a:solidFill>
                </a:rPr>
                <a:t>PART ONE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3.4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时钟模块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48075" y="1370965"/>
            <a:ext cx="8349615" cy="56388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Switch（倒计时）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5：倒计时为5s；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10：倒计时为10s；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20：倒计时为20s；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}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}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（回合开始刷新倒计时）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</a:t>
            </a:r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f（使用道具，倒计时刷新）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80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if(t=0，玩家信息转到另一位）</a:t>
            </a:r>
            <a:endParaRPr lang="zh-CN" altLang="en-US" sz="280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endParaRPr lang="en-US" altLang="zh-CN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800"/>
          </a:p>
        </p:txBody>
      </p:sp>
      <p:sp>
        <p:nvSpPr>
          <p:cNvPr id="16" name="文本框 15"/>
          <p:cNvSpPr txBox="1"/>
          <p:nvPr/>
        </p:nvSpPr>
        <p:spPr>
          <a:xfrm>
            <a:off x="448310" y="1924685"/>
            <a:ext cx="3942080" cy="539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设计方法（伪码）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3.4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时钟模块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8310" y="2019935"/>
            <a:ext cx="5080000" cy="5181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流程逻辑图</a:t>
            </a:r>
            <a:endParaRPr lang="zh-CN" altLang="en-US" sz="2800"/>
          </a:p>
        </p:txBody>
      </p:sp>
      <p:pic>
        <p:nvPicPr>
          <p:cNvPr id="3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1385" y="1321435"/>
            <a:ext cx="7025640" cy="48240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系统模块化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071880" y="2232025"/>
            <a:ext cx="10086975" cy="42672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接口：与道具，方块，生命值模块连接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3.4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时钟模块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34085" y="4206875"/>
            <a:ext cx="10322560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限制条件：只有当游戏开始才开始倒计时，游戏结束停止计时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34085" y="5000625"/>
            <a:ext cx="9037955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测试计划：在游戏开始和游戏中各步观察时钟的情况</a:t>
            </a:r>
            <a:endParaRPr lang="zh-CN" altLang="en-US" sz="28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1071880" y="2851785"/>
            <a:ext cx="10086975" cy="42672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存储分配：时钟变量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1052195" y="3515360"/>
            <a:ext cx="10086975" cy="42672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注释设计：说明安排的程序注释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236720" y="899160"/>
            <a:ext cx="3718560" cy="5059680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039985" y="2645411"/>
            <a:ext cx="10112030" cy="1329769"/>
            <a:chOff x="583679" y="1752601"/>
            <a:chExt cx="10112030" cy="1329769"/>
          </a:xfrm>
        </p:grpSpPr>
        <p:sp>
          <p:nvSpPr>
            <p:cNvPr id="5" name="文本框 4"/>
            <p:cNvSpPr txBox="1"/>
            <p:nvPr/>
          </p:nvSpPr>
          <p:spPr>
            <a:xfrm>
              <a:off x="583679" y="2287350"/>
              <a:ext cx="10112030" cy="795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b="1" dirty="0"/>
                <a:t>过程设计的工具</a:t>
              </a:r>
              <a:endParaRPr lang="zh-CN" altLang="en-US" sz="4400" b="1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4214754" y="1752601"/>
              <a:ext cx="2849880" cy="49955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bg1"/>
                  </a:solidFill>
                </a:rPr>
                <a:t>PART FOUR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过程设计的工具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5772150" cy="553720"/>
            <a:chOff x="10280" y="2194"/>
            <a:chExt cx="9090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8350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4.1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过程设计语言（</a:t>
              </a:r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PDL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）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50215" y="1924685"/>
            <a:ext cx="3979545" cy="44805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游戏开始前设置倒计时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（回合开始刷新倒计时）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双方玩家血量的初始值设置为100；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{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 Switch（倒计时）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{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 5：倒计时为5s；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 10：倒计时为10s；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20：倒计时为20s；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}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}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5528945" y="1924685"/>
            <a:ext cx="6743065" cy="48463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266700" algn="l"/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Do{(</a:t>
            </a:r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每个回合开始</a:t>
            </a:r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Calibri" panose="020F0502020204030204" pitchFamily="34" charset="0"/>
              </a:rPr>
              <a:t>ttl</a:t>
            </a:r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的初始值为</a:t>
            </a:r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Calibri" panose="020F0502020204030204" pitchFamily="34" charset="0"/>
              </a:rPr>
              <a:t>1</a:t>
            </a:r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  <a:endParaRPr lang="zh-CN" altLang="en-US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while</a:t>
            </a:r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Calibri" panose="020F0502020204030204" pitchFamily="34" charset="0"/>
              </a:rPr>
              <a:t>ttl&gt;0)</a:t>
            </a:r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{</a:t>
            </a:r>
            <a:endParaRPr lang="en-US" altLang="zh-CN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开始倒计时；</a:t>
            </a:r>
            <a:endParaRPr lang="zh-CN" altLang="en-US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If (</a:t>
            </a:r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替换两个方块后当前有三个或三个以上连续可消除方块）</a:t>
            </a:r>
            <a:endParaRPr lang="zh-CN" altLang="en-US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{If(</a:t>
            </a:r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道具数量</a:t>
            </a:r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Calibri" panose="020F0502020204030204" pitchFamily="34" charset="0"/>
              </a:rPr>
              <a:t>&gt;0</a:t>
            </a:r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且使用道具）</a:t>
            </a:r>
            <a:endParaRPr lang="zh-CN" altLang="en-US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en-US" altLang="zh-CN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刷新倒计时；</a:t>
            </a:r>
            <a:endParaRPr lang="zh-CN" altLang="en-US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过程设计的工具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5772150" cy="553720"/>
            <a:chOff x="10280" y="2194"/>
            <a:chExt cx="9090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8350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4.1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过程设计语言（</a:t>
              </a:r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PDL</a:t>
              </a:r>
              <a:r>
                <a:rPr lang="zh-CN" altLang="en-US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）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50215" y="1924685"/>
            <a:ext cx="4479925" cy="44805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266700" algn="l"/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Switch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（道具）</a:t>
            </a:r>
            <a:endParaRPr lang="zh-CN" altLang="en-US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{  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道具死亡之帽：对变量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ttl+1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，该道具数量</a:t>
            </a:r>
            <a:r>
              <a:rPr lang="en-US" altLang="zh-CN" sz="24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+mn-ea"/>
              </a:rPr>
              <a:t>-1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； 道具狂徒铠甲：对变量生命值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+1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，该道具数量</a:t>
            </a:r>
            <a:r>
              <a:rPr lang="en-US" altLang="zh-CN" sz="24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+mn-ea"/>
              </a:rPr>
              <a:t>-1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； 道具无尽之刃：随机一种属性，对场上属于这个属性的方块进行消除操作，并补全；  该道具数量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-1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；</a:t>
            </a:r>
            <a:endParaRPr lang="zh-CN" altLang="en-US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}}</a:t>
            </a:r>
            <a:endParaRPr lang="zh-CN" altLang="en-US" sz="2400"/>
          </a:p>
        </p:txBody>
      </p:sp>
      <p:sp>
        <p:nvSpPr>
          <p:cNvPr id="100" name="文本框 99"/>
          <p:cNvSpPr txBox="1"/>
          <p:nvPr/>
        </p:nvSpPr>
        <p:spPr>
          <a:xfrm>
            <a:off x="5506720" y="1193165"/>
            <a:ext cx="6743065" cy="52120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266700" algn="l"/>
            <a:endParaRPr lang="en-US" altLang="zh-CN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进行方块的替换；如果消除的方块中含有道具</a:t>
            </a:r>
            <a:endParaRPr lang="zh-CN" altLang="en-US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en-US" altLang="zh-CN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玩家的相应道具数</a:t>
            </a:r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+1</a:t>
            </a:r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；</a:t>
            </a:r>
            <a:endParaRPr lang="zh-CN" altLang="en-US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}</a:t>
            </a:r>
            <a:endParaRPr lang="en-US" altLang="zh-CN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保存当前消除的方块数目</a:t>
            </a:r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</a:t>
            </a:r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；对方玩家的血量</a:t>
            </a:r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-m</a:t>
            </a:r>
            <a:r>
              <a:rPr lang="zh-CN" altLang="en-US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；从上方降落方块填满方格；判定是否还可以进行消除；若是：消除；并进行类似上步骤操作；若不是：则结束回合；</a:t>
            </a:r>
            <a:endParaRPr lang="zh-CN" altLang="en-US" sz="2400" b="0" u="none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266700" algn="l"/>
            <a:r>
              <a:rPr lang="en-US" altLang="zh-CN" sz="24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}}</a:t>
            </a:r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236720" y="899160"/>
            <a:ext cx="3718560" cy="5059680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039985" y="2645411"/>
            <a:ext cx="10112030" cy="1329769"/>
            <a:chOff x="583679" y="1752601"/>
            <a:chExt cx="10112030" cy="1329769"/>
          </a:xfrm>
        </p:grpSpPr>
        <p:sp>
          <p:nvSpPr>
            <p:cNvPr id="5" name="文本框 4"/>
            <p:cNvSpPr txBox="1"/>
            <p:nvPr/>
          </p:nvSpPr>
          <p:spPr>
            <a:xfrm>
              <a:off x="583679" y="2287350"/>
              <a:ext cx="10112030" cy="795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b="1" dirty="0"/>
                <a:t>人机界面</a:t>
              </a:r>
              <a:endParaRPr lang="zh-CN" altLang="en-US" sz="4400" b="1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4214754" y="1752601"/>
              <a:ext cx="2849880" cy="49955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bg1"/>
                  </a:solidFill>
                </a:rPr>
                <a:t>PART FIVE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222885" y="154940"/>
            <a:ext cx="2849880" cy="4997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登录界面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450" y="154940"/>
            <a:ext cx="8985250" cy="662495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222885" y="154940"/>
            <a:ext cx="2849880" cy="4997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难度选择界面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5625" y="154940"/>
            <a:ext cx="8859520" cy="662686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222885" y="154940"/>
            <a:ext cx="2849880" cy="4997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回合界面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800" y="154940"/>
            <a:ext cx="7865745" cy="64992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引言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18210" y="2131695"/>
            <a:ext cx="10086975" cy="384429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        为了保证项目团队按时保质地完成项目目标，便于项目团队成员更好地了解项目情况， 使项目工作开展的各个过程合理有序，因此以文件化的形式，把对于在项目生命周期内的工 作任务范围、各项工作的任务分解、项目团队组织结构、各团队成员的工作责任、团队内外 沟通协作方式、开发进度、经费预算、项目内外环境条件、风险对策等内容做出的安排以书 面的方式，作为项目团队成员以及项目干系人之间的共识与约定，项目生命周期内的所有项 目活动的行动基础，项目团队开展和检查项目工作的依据。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0420" cy="553720"/>
            <a:chOff x="10280" y="2194"/>
            <a:chExt cx="7292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ko-KR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1.1</a:t>
              </a:r>
              <a:r>
                <a:rPr lang="zh-CN" altLang="en-US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编写目的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222885" y="154940"/>
            <a:ext cx="2849880" cy="4997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胜利界面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620" y="154940"/>
            <a:ext cx="8305800" cy="655828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236720" y="899160"/>
            <a:ext cx="3718560" cy="5059680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039985" y="2645411"/>
            <a:ext cx="10112030" cy="1329769"/>
            <a:chOff x="583679" y="1752601"/>
            <a:chExt cx="10112030" cy="1329769"/>
          </a:xfrm>
        </p:grpSpPr>
        <p:sp>
          <p:nvSpPr>
            <p:cNvPr id="5" name="文本框 4"/>
            <p:cNvSpPr txBox="1"/>
            <p:nvPr/>
          </p:nvSpPr>
          <p:spPr>
            <a:xfrm>
              <a:off x="583679" y="2287350"/>
              <a:ext cx="10112030" cy="795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b="1" dirty="0"/>
                <a:t>方案选择</a:t>
              </a:r>
              <a:endParaRPr lang="zh-CN" altLang="en-US" sz="4400" b="1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4214754" y="1752601"/>
              <a:ext cx="2849880" cy="49955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bg1"/>
                  </a:solidFill>
                </a:rPr>
                <a:t>PART SIX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874135" y="676910"/>
            <a:ext cx="7306945" cy="3342640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494665" y="676910"/>
            <a:ext cx="2849880" cy="4997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方案一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28795" y="899160"/>
            <a:ext cx="6852285" cy="2682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选用</a:t>
            </a:r>
            <a:r>
              <a:rPr lang="en-US" altLang="zh-CN" sz="2800"/>
              <a:t>eclipse</a:t>
            </a:r>
            <a:r>
              <a:rPr lang="zh-CN" altLang="en-US" sz="2800"/>
              <a:t>平台实现项目：最开始考虑</a:t>
            </a:r>
            <a:r>
              <a:rPr lang="en-US" altLang="zh-CN" sz="2800"/>
              <a:t>eclipse</a:t>
            </a:r>
            <a:r>
              <a:rPr lang="zh-CN" altLang="en-US" sz="2800"/>
              <a:t>是因为上学期学习了</a:t>
            </a:r>
            <a:r>
              <a:rPr lang="en-US" altLang="zh-CN" sz="2800"/>
              <a:t>java</a:t>
            </a:r>
            <a:r>
              <a:rPr lang="zh-CN" altLang="en-US" sz="2800"/>
              <a:t>语言</a:t>
            </a:r>
            <a:r>
              <a:rPr lang="zh-CN" altLang="en-US" sz="2800"/>
              <a:t>相关课程，这学期学习了数据库的课程，对</a:t>
            </a:r>
            <a:r>
              <a:rPr lang="en-US" altLang="zh-CN" sz="2800"/>
              <a:t>java</a:t>
            </a:r>
            <a:r>
              <a:rPr lang="zh-CN" altLang="en-US" sz="2800"/>
              <a:t>语言比较了解，而且使用数据库也有利于数据存储，一个简单的消除类游戏也可以在该平台实现，最先考虑使用</a:t>
            </a:r>
            <a:r>
              <a:rPr lang="en-US" altLang="zh-CN" sz="2800"/>
              <a:t>eclipse</a:t>
            </a:r>
            <a:r>
              <a:rPr lang="zh-CN" altLang="en-US" sz="2800"/>
              <a:t>。</a:t>
            </a:r>
            <a:endParaRPr lang="zh-CN" altLang="en-US" sz="28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353060" y="820420"/>
            <a:ext cx="2849880" cy="4997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方案二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3486785" y="820420"/>
            <a:ext cx="7816850" cy="4493895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088765" y="962025"/>
            <a:ext cx="6612890" cy="3962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选用</a:t>
            </a:r>
            <a:r>
              <a:rPr lang="en-US" altLang="zh-CN" sz="2800"/>
              <a:t>unity 3D</a:t>
            </a:r>
            <a:r>
              <a:rPr lang="zh-CN" altLang="en-US" sz="2800"/>
              <a:t>工具实现项目：随着项目进程的跟进，小组在网上了解到</a:t>
            </a:r>
            <a:r>
              <a:rPr lang="en-US" altLang="zh-CN" sz="2800"/>
              <a:t>unity 3D</a:t>
            </a:r>
            <a:r>
              <a:rPr lang="zh-CN" altLang="en-US" sz="2800"/>
              <a:t>这款功能强大的专业游戏引擎，虽然说是</a:t>
            </a:r>
            <a:r>
              <a:rPr lang="en-US" altLang="zh-CN" sz="2800"/>
              <a:t>3D</a:t>
            </a:r>
            <a:r>
              <a:rPr lang="zh-CN" altLang="en-US" sz="2800"/>
              <a:t>，但也有制作</a:t>
            </a:r>
            <a:r>
              <a:rPr lang="en-US" altLang="zh-CN" sz="2800"/>
              <a:t>2D</a:t>
            </a:r>
            <a:r>
              <a:rPr lang="zh-CN" altLang="en-US" sz="2800"/>
              <a:t>游戏的功能，可以说是非常轻松。总体来说，</a:t>
            </a:r>
            <a:r>
              <a:rPr lang="en-US" altLang="zh-CN" sz="2800"/>
              <a:t>unity 3D</a:t>
            </a:r>
            <a:r>
              <a:rPr lang="zh-CN" altLang="en-US" sz="2800"/>
              <a:t>是一个让玩家轻松创建互动内容的多平台的综合型游戏开发工具，是一个全面整合的专业游戏引擎，支持</a:t>
            </a:r>
            <a:r>
              <a:rPr lang="en-US" altLang="zh-CN" sz="2800"/>
              <a:t>c#</a:t>
            </a:r>
            <a:r>
              <a:rPr lang="zh-CN" altLang="en-US" sz="2800"/>
              <a:t>和</a:t>
            </a:r>
            <a:r>
              <a:rPr lang="en-US" altLang="zh-CN" sz="2800"/>
              <a:t>JS</a:t>
            </a:r>
            <a:r>
              <a:rPr lang="zh-CN" altLang="en-US" sz="2800"/>
              <a:t>语言。相比之下选用</a:t>
            </a:r>
            <a:r>
              <a:rPr lang="en-US" altLang="zh-CN" sz="2800"/>
              <a:t>unity 3D</a:t>
            </a:r>
            <a:r>
              <a:rPr lang="zh-CN" altLang="en-US" sz="2800"/>
              <a:t>是更好的选择。</a:t>
            </a:r>
            <a:endParaRPr lang="zh-CN" altLang="en-US" sz="28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3996690" y="558165"/>
            <a:ext cx="3730625" cy="825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</a:rPr>
              <a:t>里程碑评审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graphicFrame>
        <p:nvGraphicFramePr>
          <p:cNvPr id="5" name="表格 4"/>
          <p:cNvGraphicFramePr/>
          <p:nvPr/>
        </p:nvGraphicFramePr>
        <p:xfrm>
          <a:off x="1704975" y="1807845"/>
          <a:ext cx="8533130" cy="4626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6565"/>
                <a:gridCol w="4266565"/>
              </a:tblGrid>
              <a:tr h="49022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/>
                        <a:t>组员</a:t>
                      </a:r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/>
                        <a:t>评价</a:t>
                      </a:r>
                      <a:endParaRPr lang="zh-CN" altLang="en-US" sz="2400"/>
                    </a:p>
                  </a:txBody>
                  <a:tcPr/>
                </a:tc>
              </a:tr>
              <a:tr h="20072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/>
                        <a:t>许佳俊（组长）</a:t>
                      </a:r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/>
                        <a:t>完善详细设计</a:t>
                      </a:r>
                      <a:r>
                        <a:rPr lang="en-US" altLang="zh-CN" sz="2400"/>
                        <a:t>word</a:t>
                      </a:r>
                      <a:r>
                        <a:rPr lang="zh-CN" altLang="en-US" sz="2400"/>
                        <a:t>，绘制完善各种图形，确定项目模块，给各组员分配负责模块并完成自己负责的模块，协调组员工作（</a:t>
                      </a:r>
                      <a:r>
                        <a:rPr lang="en-US" altLang="zh-CN" sz="2400"/>
                        <a:t>8</a:t>
                      </a:r>
                      <a:r>
                        <a:rPr lang="zh-CN" altLang="en-US" sz="2400"/>
                        <a:t>分）</a:t>
                      </a:r>
                      <a:endParaRPr lang="en-US" altLang="zh-CN" sz="2400"/>
                    </a:p>
                  </a:txBody>
                  <a:tcPr/>
                </a:tc>
              </a:tr>
              <a:tr h="12534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/>
                        <a:t>徐柯杰</a:t>
                      </a:r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/>
                        <a:t>制作详细设计</a:t>
                      </a:r>
                      <a:r>
                        <a:rPr lang="en-US" altLang="zh-CN" sz="2400"/>
                        <a:t>ppt</a:t>
                      </a:r>
                      <a:r>
                        <a:rPr lang="zh-CN" altLang="en-US" sz="2400"/>
                        <a:t>，更新人机界面，完成自己负责的模块（</a:t>
                      </a:r>
                      <a:r>
                        <a:rPr lang="en-US" altLang="zh-CN" sz="2400"/>
                        <a:t>7</a:t>
                      </a:r>
                      <a:r>
                        <a:rPr lang="zh-CN" altLang="en-US" sz="2400"/>
                        <a:t>分）</a:t>
                      </a:r>
                      <a:endParaRPr lang="zh-CN" altLang="en-US" sz="2400"/>
                    </a:p>
                  </a:txBody>
                  <a:tcPr/>
                </a:tc>
              </a:tr>
              <a:tr h="87566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/>
                        <a:t>何宇晨</a:t>
                      </a:r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/>
                        <a:t>制作翻转课堂</a:t>
                      </a:r>
                      <a:r>
                        <a:rPr lang="en-US" altLang="zh-CN" sz="2400"/>
                        <a:t>ppt</a:t>
                      </a:r>
                      <a:r>
                        <a:rPr lang="zh-CN" altLang="en-US" sz="2400"/>
                        <a:t>，完成自己负责的模块（</a:t>
                      </a:r>
                      <a:r>
                        <a:rPr lang="en-US" altLang="zh-CN" sz="2400"/>
                        <a:t>7</a:t>
                      </a:r>
                      <a:r>
                        <a:rPr lang="zh-CN" altLang="en-US" sz="2400"/>
                        <a:t>分）</a:t>
                      </a:r>
                      <a:endParaRPr lang="zh-CN" altLang="en-US" sz="24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06650" y="2991485"/>
            <a:ext cx="8004810" cy="8743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 for watching</a:t>
            </a:r>
            <a:r>
              <a:rPr lang="zh-CN" altLang="en-US" sz="4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！</a:t>
            </a:r>
            <a:endParaRPr lang="zh-CN" altLang="en-US" sz="48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引言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 cstate="email"/>
          <a:srcRect/>
          <a:stretch>
            <a:fillRect/>
          </a:stretch>
        </p:blipFill>
        <p:spPr>
          <a:xfrm>
            <a:off x="6364605" y="1393190"/>
            <a:ext cx="5547360" cy="3661410"/>
          </a:xfrm>
          <a:prstGeom prst="rect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863863" y="1946640"/>
            <a:ext cx="4659456" cy="128397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         基于在一些空闲或者碎片时间对一些轻松娱乐的游戏的需求，我们设计了这款游戏。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962289" y="1393060"/>
            <a:ext cx="4161329" cy="553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</a:bodyPr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charset="-127"/>
                <a:ea typeface="Gulim" panose="020B0600000101010101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charset="-127"/>
                <a:ea typeface="Gulim" panose="020B0600000101010101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charset="-127"/>
                <a:ea typeface="Gulim" panose="020B0600000101010101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charset="-127"/>
                <a:ea typeface="Gulim" panose="020B0600000101010101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charset="-127"/>
                <a:ea typeface="Gulim" panose="020B0600000101010101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charset="-127"/>
                <a:ea typeface="Gulim" panose="020B0600000101010101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charset="-127"/>
                <a:ea typeface="Gulim" panose="020B0600000101010101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charset="-127"/>
                <a:ea typeface="Gulim" panose="020B0600000101010101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charset="-127"/>
                <a:ea typeface="Gulim" panose="020B0600000101010101" charset="-127"/>
              </a:defRPr>
            </a:lvl9pPr>
          </a:lstStyle>
          <a:p>
            <a:r>
              <a:rPr lang="en-US" altLang="ko-KR" sz="3600" b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</a:rPr>
              <a:t>1.2</a:t>
            </a:r>
            <a:r>
              <a:rPr lang="zh-CN" altLang="en-US" sz="3600" b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背景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93964" y="1393382"/>
            <a:ext cx="469497" cy="453931"/>
            <a:chOff x="1101969" y="1465385"/>
            <a:chExt cx="679206" cy="567843"/>
          </a:xfrm>
          <a:solidFill>
            <a:schemeClr val="accent1"/>
          </a:solidFill>
        </p:grpSpPr>
        <p:sp>
          <p:nvSpPr>
            <p:cNvPr id="10" name="Rectangle 9"/>
            <p:cNvSpPr/>
            <p:nvPr/>
          </p:nvSpPr>
          <p:spPr>
            <a:xfrm>
              <a:off x="1101969" y="1465385"/>
              <a:ext cx="269631" cy="5678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473444" y="1465385"/>
              <a:ext cx="117231" cy="5678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663944" y="1465385"/>
              <a:ext cx="117231" cy="5678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</p:grpSp>
      <p:sp>
        <p:nvSpPr>
          <p:cNvPr id="15" name="矩形 14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863600" y="3575050"/>
            <a:ext cx="6144895" cy="5181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待开发系统的名称；联盟消消乐</a:t>
            </a:r>
            <a:endParaRPr lang="zh-CN" altLang="en-US" sz="2800"/>
          </a:p>
        </p:txBody>
      </p:sp>
      <p:sp>
        <p:nvSpPr>
          <p:cNvPr id="3" name="文本框 2"/>
          <p:cNvSpPr txBox="1"/>
          <p:nvPr/>
        </p:nvSpPr>
        <p:spPr>
          <a:xfrm>
            <a:off x="863600" y="4448810"/>
            <a:ext cx="8516620" cy="17983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任务提出者：杨枨老师。开发者：</a:t>
            </a:r>
            <a:r>
              <a:rPr lang="en-US" altLang="zh-CN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SE2017-G13</a:t>
            </a:r>
            <a:r>
              <a:rPr lang="zh-CN" altLang="en-US" sz="280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小组用户：喜欢休闲类游戏、对英雄联盟这款游戏热衷、喜欢与玩家互动竞技的人群</a:t>
            </a:r>
            <a:endParaRPr lang="zh-CN" alt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引言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75360" y="2272665"/>
            <a:ext cx="10086975" cy="307213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功能：这是一款双人对战类的单机游戏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  <a:p>
            <a:pPr marL="0" indent="0"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游戏规则：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双方玩家的初始化生命值为100。游戏开始后，双方玩家轮流获得一个行动回合，在行动回合内的玩家可以选择一个方块，将其与相邻的一个方块交换位置，若交换后某一行或列中出现了连续三个以上相邻的相同方块，则将这些方块全部消去，消去后空缺的部分由其上方的方块落下后填充，并在最上方随机刷出方块。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ko-KR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1.3</a:t>
              </a:r>
              <a:r>
                <a:rPr lang="zh-CN" altLang="en-US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定义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引言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17575" y="2317115"/>
            <a:ext cx="10086975" cy="341376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sz="28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  <a:sym typeface="+mn-ea"/>
              </a:rPr>
              <a:t>每消去一定数量的方块，系统就会随机在一些方块上刷新出道具，消去这些方块则可以获得道具。道具可在每次操作之前使用（道具分为三类，增加自己生命值，使自己额外获得一次操作，消去一定数量的方块）。若一次行动消去的方块总数大于或等于7块，则此玩家额外获得一个回合。双方玩家在游戏开始时有一定的初始血量值，使用道具或者消去特定的方块可以减少对方的血量值（伤害值为消除的方块数）。率先将对方血量值变为0的一方获胜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1055" cy="553720"/>
            <a:chOff x="10280" y="2194"/>
            <a:chExt cx="7293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20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ko-KR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1.3</a:t>
              </a:r>
              <a:r>
                <a:rPr lang="zh-CN" altLang="en-US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定义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0000" lnSpcReduction="10000"/>
          </a:bodyPr>
          <a:lstStyle/>
          <a:p>
            <a:r>
              <a:rPr lang="zh-CN" altLang="ko-KR"/>
              <a:t>引言</a:t>
            </a:r>
            <a:endParaRPr lang="zh-CN" altLang="ko-K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509E8-EDB3-4BFB-9C63-B01D176D4351}" type="slidenum"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</a:fld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18210" y="2131695"/>
            <a:ext cx="10086975" cy="938530"/>
          </a:xfrm>
          <a:prstGeom prst="rect">
            <a:avLst/>
          </a:prstGeom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defRPr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联盟消消乐项目计划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  <a:p>
            <a:pPr marL="0" indent="0">
              <a:defRPr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联盟消消乐需求分析报告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48310" y="1370965"/>
            <a:ext cx="4630420" cy="553720"/>
            <a:chOff x="10280" y="2194"/>
            <a:chExt cx="7292" cy="872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11019" y="2194"/>
              <a:ext cx="6553" cy="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  <a:scene3d>
                <a:camera prst="orthographicFront"/>
                <a:lightRig rig="threePt" dir="t"/>
              </a:scene3d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Gulim" panose="020B0600000101010101" charset="-127"/>
                  <a:ea typeface="Gulim" panose="020B0600000101010101" charset="-127"/>
                </a:defRPr>
              </a:lvl9pPr>
            </a:lstStyle>
            <a:p>
              <a:r>
                <a:rPr lang="en-US" altLang="ko-KR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1.4</a:t>
              </a:r>
              <a:r>
                <a:rPr lang="zh-CN" altLang="en-US" sz="3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ea typeface="宋体" panose="02010600030101010101" pitchFamily="2" charset="-122"/>
                </a:rPr>
                <a:t>参考资料</a:t>
              </a:r>
              <a:endParaRPr lang="zh-CN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0280" y="2194"/>
              <a:ext cx="739" cy="715"/>
              <a:chOff x="1101969" y="1465385"/>
              <a:chExt cx="679206" cy="567843"/>
            </a:xfrm>
            <a:solidFill>
              <a:schemeClr val="accent1"/>
            </a:solidFill>
          </p:grpSpPr>
          <p:sp>
            <p:nvSpPr>
              <p:cNvPr id="10" name="Rectangle 9"/>
              <p:cNvSpPr/>
              <p:nvPr/>
            </p:nvSpPr>
            <p:spPr>
              <a:xfrm>
                <a:off x="1101969" y="1465385"/>
                <a:ext cx="2696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4734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63944" y="1465385"/>
                <a:ext cx="117231" cy="56784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236720" y="899160"/>
            <a:ext cx="3718560" cy="5059680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039985" y="2645411"/>
            <a:ext cx="10112030" cy="1329769"/>
            <a:chOff x="583679" y="1752601"/>
            <a:chExt cx="10112030" cy="1329769"/>
          </a:xfrm>
        </p:grpSpPr>
        <p:sp>
          <p:nvSpPr>
            <p:cNvPr id="5" name="文本框 4"/>
            <p:cNvSpPr txBox="1"/>
            <p:nvPr/>
          </p:nvSpPr>
          <p:spPr>
            <a:xfrm>
              <a:off x="583679" y="2287350"/>
              <a:ext cx="10112030" cy="795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b="1" dirty="0"/>
                <a:t>系统结构</a:t>
              </a:r>
              <a:endParaRPr lang="zh-CN" altLang="en-US" sz="4400" b="1" dirty="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4214754" y="1752601"/>
              <a:ext cx="2849880" cy="49955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bg1"/>
                  </a:solidFill>
                </a:rPr>
                <a:t>PART TWO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1704991" y="-571401"/>
            <a:ext cx="8782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更多精品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PPT</a:t>
            </a:r>
            <a:r>
              <a:rPr lang="zh-CN" altLang="en-US" sz="2400" smtClean="0">
                <a:solidFill>
                  <a:schemeClr val="bg1">
                    <a:lumMod val="65000"/>
                  </a:schemeClr>
                </a:solidFill>
              </a:rPr>
              <a:t>模板下载：</a:t>
            </a:r>
            <a:r>
              <a:rPr lang="en-US" altLang="zh-CN" sz="2400" smtClean="0">
                <a:solidFill>
                  <a:schemeClr val="bg1">
                    <a:lumMod val="65000"/>
                  </a:schemeClr>
                </a:solidFill>
              </a:rPr>
              <a:t>https</a:t>
            </a:r>
            <a:r>
              <a:rPr lang="en-US" altLang="zh-CN" sz="2400">
                <a:solidFill>
                  <a:schemeClr val="bg1">
                    <a:lumMod val="65000"/>
                  </a:schemeClr>
                </a:solidFill>
              </a:rPr>
              <a:t>://shop162430736.taobao.com</a:t>
            </a:r>
            <a:endParaRPr lang="zh-CN" altLang="en-US" sz="240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NORDRI TOOLS WATERMARK" val="tktxvcs3"/>
</p:tagLst>
</file>

<file path=ppt/tags/tag10.xml><?xml version="1.0" encoding="utf-8"?>
<p:tagLst xmlns:p="http://schemas.openxmlformats.org/presentationml/2006/main">
  <p:tag name="NORDRI TOOLS WATERMARK" val="tktxvcs3"/>
</p:tagLst>
</file>

<file path=ppt/tags/tag11.xml><?xml version="1.0" encoding="utf-8"?>
<p:tagLst xmlns:p="http://schemas.openxmlformats.org/presentationml/2006/main">
  <p:tag name="NORDRI TOOLS WATERMARK" val="tktxvcs3"/>
</p:tagLst>
</file>

<file path=ppt/tags/tag12.xml><?xml version="1.0" encoding="utf-8"?>
<p:tagLst xmlns:p="http://schemas.openxmlformats.org/presentationml/2006/main">
  <p:tag name="NORDRI TOOLS WATERMARK" val="tktxvcs3"/>
</p:tagLst>
</file>

<file path=ppt/tags/tag13.xml><?xml version="1.0" encoding="utf-8"?>
<p:tagLst xmlns:p="http://schemas.openxmlformats.org/presentationml/2006/main">
  <p:tag name="NORDRI TOOLS WATERMARK" val="tktxvcs3"/>
</p:tagLst>
</file>

<file path=ppt/tags/tag14.xml><?xml version="1.0" encoding="utf-8"?>
<p:tagLst xmlns:p="http://schemas.openxmlformats.org/presentationml/2006/main">
  <p:tag name="NORDRI TOOLS WATERMARK" val="tktxvcs3"/>
</p:tagLst>
</file>

<file path=ppt/tags/tag15.xml><?xml version="1.0" encoding="utf-8"?>
<p:tagLst xmlns:p="http://schemas.openxmlformats.org/presentationml/2006/main">
  <p:tag name="NORDRI TOOLS WATERMARK" val="tktxvcs3"/>
</p:tagLst>
</file>

<file path=ppt/tags/tag16.xml><?xml version="1.0" encoding="utf-8"?>
<p:tagLst xmlns:p="http://schemas.openxmlformats.org/presentationml/2006/main">
  <p:tag name="NORDRI TOOLS WATERMARK" val="tktxvcs3"/>
</p:tagLst>
</file>

<file path=ppt/tags/tag17.xml><?xml version="1.0" encoding="utf-8"?>
<p:tagLst xmlns:p="http://schemas.openxmlformats.org/presentationml/2006/main">
  <p:tag name="NORDRI TOOLS WATERMARK" val="tktxvcs3"/>
</p:tagLst>
</file>

<file path=ppt/tags/tag18.xml><?xml version="1.0" encoding="utf-8"?>
<p:tagLst xmlns:p="http://schemas.openxmlformats.org/presentationml/2006/main">
  <p:tag name="NORDRI TOOLS WATERMARK" val="tktxvcs3"/>
</p:tagLst>
</file>

<file path=ppt/tags/tag19.xml><?xml version="1.0" encoding="utf-8"?>
<p:tagLst xmlns:p="http://schemas.openxmlformats.org/presentationml/2006/main">
  <p:tag name="NORDRI TOOLS WATERMARK" val="tktxvcs3"/>
</p:tagLst>
</file>

<file path=ppt/tags/tag2.xml><?xml version="1.0" encoding="utf-8"?>
<p:tagLst xmlns:p="http://schemas.openxmlformats.org/presentationml/2006/main">
  <p:tag name="NORDRI TOOLS WATERMARK" val="tktxvcs3"/>
</p:tagLst>
</file>

<file path=ppt/tags/tag20.xml><?xml version="1.0" encoding="utf-8"?>
<p:tagLst xmlns:p="http://schemas.openxmlformats.org/presentationml/2006/main">
  <p:tag name="NORDRI TOOLS WATERMARK" val="tktxvcs3"/>
</p:tagLst>
</file>

<file path=ppt/tags/tag21.xml><?xml version="1.0" encoding="utf-8"?>
<p:tagLst xmlns:p="http://schemas.openxmlformats.org/presentationml/2006/main">
  <p:tag name="NORDRI TOOLS WATERMARK" val="tktxvcs3"/>
</p:tagLst>
</file>

<file path=ppt/tags/tag22.xml><?xml version="1.0" encoding="utf-8"?>
<p:tagLst xmlns:p="http://schemas.openxmlformats.org/presentationml/2006/main">
  <p:tag name="NORDRI TOOLS WATERMARK" val="tktxvcs3"/>
</p:tagLst>
</file>

<file path=ppt/tags/tag23.xml><?xml version="1.0" encoding="utf-8"?>
<p:tagLst xmlns:p="http://schemas.openxmlformats.org/presentationml/2006/main">
  <p:tag name="NORDRI TOOLS WATERMARK" val="tktxvcs3"/>
</p:tagLst>
</file>

<file path=ppt/tags/tag24.xml><?xml version="1.0" encoding="utf-8"?>
<p:tagLst xmlns:p="http://schemas.openxmlformats.org/presentationml/2006/main">
  <p:tag name="NORDRI TOOLS WATERMARK" val="tktxvcs3"/>
</p:tagLst>
</file>

<file path=ppt/tags/tag25.xml><?xml version="1.0" encoding="utf-8"?>
<p:tagLst xmlns:p="http://schemas.openxmlformats.org/presentationml/2006/main">
  <p:tag name="NORDRI TOOLS WATERMARK" val="tktxvcs3"/>
</p:tagLst>
</file>

<file path=ppt/tags/tag26.xml><?xml version="1.0" encoding="utf-8"?>
<p:tagLst xmlns:p="http://schemas.openxmlformats.org/presentationml/2006/main">
  <p:tag name="NORDRI TOOLS WATERMARK" val="tktxvcs3"/>
</p:tagLst>
</file>

<file path=ppt/tags/tag27.xml><?xml version="1.0" encoding="utf-8"?>
<p:tagLst xmlns:p="http://schemas.openxmlformats.org/presentationml/2006/main">
  <p:tag name="NORDRI TOOLS WATERMARK" val="tktxvcs3"/>
</p:tagLst>
</file>

<file path=ppt/tags/tag28.xml><?xml version="1.0" encoding="utf-8"?>
<p:tagLst xmlns:p="http://schemas.openxmlformats.org/presentationml/2006/main">
  <p:tag name="NORDRI TOOLS WATERMARK" val="tktxvcs3"/>
</p:tagLst>
</file>

<file path=ppt/tags/tag29.xml><?xml version="1.0" encoding="utf-8"?>
<p:tagLst xmlns:p="http://schemas.openxmlformats.org/presentationml/2006/main">
  <p:tag name="NORDRI TOOLS WATERMARK" val="tktxvcs3"/>
</p:tagLst>
</file>

<file path=ppt/tags/tag3.xml><?xml version="1.0" encoding="utf-8"?>
<p:tagLst xmlns:p="http://schemas.openxmlformats.org/presentationml/2006/main">
  <p:tag name="NORDRI TOOLS WATERMARK" val="tktxvcs3"/>
</p:tagLst>
</file>

<file path=ppt/tags/tag30.xml><?xml version="1.0" encoding="utf-8"?>
<p:tagLst xmlns:p="http://schemas.openxmlformats.org/presentationml/2006/main">
  <p:tag name="NORDRI TOOLS WATERMARK" val="tktxvcs3"/>
</p:tagLst>
</file>

<file path=ppt/tags/tag31.xml><?xml version="1.0" encoding="utf-8"?>
<p:tagLst xmlns:p="http://schemas.openxmlformats.org/presentationml/2006/main">
  <p:tag name="NORDRI TOOLS WATERMARK" val="tktxvcs3"/>
</p:tagLst>
</file>

<file path=ppt/tags/tag32.xml><?xml version="1.0" encoding="utf-8"?>
<p:tagLst xmlns:p="http://schemas.openxmlformats.org/presentationml/2006/main">
  <p:tag name="NORDRI TOOLS WATERMARK" val="tktxvcs3"/>
</p:tagLst>
</file>

<file path=ppt/tags/tag33.xml><?xml version="1.0" encoding="utf-8"?>
<p:tagLst xmlns:p="http://schemas.openxmlformats.org/presentationml/2006/main">
  <p:tag name="NORDRI TOOLS WATERMARK" val="tktxvcs3"/>
</p:tagLst>
</file>

<file path=ppt/tags/tag34.xml><?xml version="1.0" encoding="utf-8"?>
<p:tagLst xmlns:p="http://schemas.openxmlformats.org/presentationml/2006/main">
  <p:tag name="NORDRI TOOLS WATERMARK" val="tktxvcs3"/>
</p:tagLst>
</file>

<file path=ppt/tags/tag35.xml><?xml version="1.0" encoding="utf-8"?>
<p:tagLst xmlns:p="http://schemas.openxmlformats.org/presentationml/2006/main">
  <p:tag name="NORDRI TOOLS WATERMARK" val="tktxvcs3"/>
</p:tagLst>
</file>

<file path=ppt/tags/tag36.xml><?xml version="1.0" encoding="utf-8"?>
<p:tagLst xmlns:p="http://schemas.openxmlformats.org/presentationml/2006/main">
  <p:tag name="NORDRI TOOLS WATERMARK" val="tktxvcs3"/>
</p:tagLst>
</file>

<file path=ppt/tags/tag37.xml><?xml version="1.0" encoding="utf-8"?>
<p:tagLst xmlns:p="http://schemas.openxmlformats.org/presentationml/2006/main">
  <p:tag name="NORDRI TOOLS WATERMARK" val="tktxvcs3"/>
</p:tagLst>
</file>

<file path=ppt/tags/tag38.xml><?xml version="1.0" encoding="utf-8"?>
<p:tagLst xmlns:p="http://schemas.openxmlformats.org/presentationml/2006/main">
  <p:tag name="NORDRI TOOLS WATERMARK" val="tktxvcs3"/>
</p:tagLst>
</file>

<file path=ppt/tags/tag39.xml><?xml version="1.0" encoding="utf-8"?>
<p:tagLst xmlns:p="http://schemas.openxmlformats.org/presentationml/2006/main">
  <p:tag name="NORDRI TOOLS WATERMARK" val="tktxvcs3"/>
</p:tagLst>
</file>

<file path=ppt/tags/tag4.xml><?xml version="1.0" encoding="utf-8"?>
<p:tagLst xmlns:p="http://schemas.openxmlformats.org/presentationml/2006/main">
  <p:tag name="NORDRI TOOLS WATERMARK" val="tktxvcs3"/>
</p:tagLst>
</file>

<file path=ppt/tags/tag40.xml><?xml version="1.0" encoding="utf-8"?>
<p:tagLst xmlns:p="http://schemas.openxmlformats.org/presentationml/2006/main">
  <p:tag name="NORDRI TOOLS WATERMARK" val="tktxvcs3"/>
</p:tagLst>
</file>

<file path=ppt/tags/tag41.xml><?xml version="1.0" encoding="utf-8"?>
<p:tagLst xmlns:p="http://schemas.openxmlformats.org/presentationml/2006/main">
  <p:tag name="NORDRI TOOLS WATERMARK" val="tktxvcs3"/>
</p:tagLst>
</file>

<file path=ppt/tags/tag42.xml><?xml version="1.0" encoding="utf-8"?>
<p:tagLst xmlns:p="http://schemas.openxmlformats.org/presentationml/2006/main">
  <p:tag name="NORDRI TOOLS WATERMARK" val="tktxvcs3"/>
</p:tagLst>
</file>

<file path=ppt/tags/tag43.xml><?xml version="1.0" encoding="utf-8"?>
<p:tagLst xmlns:p="http://schemas.openxmlformats.org/presentationml/2006/main">
  <p:tag name="NORDRI TOOLS WATERMARK" val="tktxvcs3"/>
</p:tagLst>
</file>

<file path=ppt/tags/tag44.xml><?xml version="1.0" encoding="utf-8"?>
<p:tagLst xmlns:p="http://schemas.openxmlformats.org/presentationml/2006/main">
  <p:tag name="NORDRI TOOLS WATERMARK" val="tktxvcs3"/>
</p:tagLst>
</file>

<file path=ppt/tags/tag45.xml><?xml version="1.0" encoding="utf-8"?>
<p:tagLst xmlns:p="http://schemas.openxmlformats.org/presentationml/2006/main">
  <p:tag name="NORDRI TOOLS WATERMARK" val="tktxvcs3"/>
</p:tagLst>
</file>

<file path=ppt/tags/tag5.xml><?xml version="1.0" encoding="utf-8"?>
<p:tagLst xmlns:p="http://schemas.openxmlformats.org/presentationml/2006/main">
  <p:tag name="NORDRI TOOLS WATERMARK" val="tktxvcs3"/>
</p:tagLst>
</file>

<file path=ppt/tags/tag6.xml><?xml version="1.0" encoding="utf-8"?>
<p:tagLst xmlns:p="http://schemas.openxmlformats.org/presentationml/2006/main">
  <p:tag name="NORDRI TOOLS WATERMARK" val="tktxvcs3"/>
</p:tagLst>
</file>

<file path=ppt/tags/tag7.xml><?xml version="1.0" encoding="utf-8"?>
<p:tagLst xmlns:p="http://schemas.openxmlformats.org/presentationml/2006/main">
  <p:tag name="NORDRI TOOLS WATERMARK" val="tktxvcs3"/>
</p:tagLst>
</file>

<file path=ppt/tags/tag8.xml><?xml version="1.0" encoding="utf-8"?>
<p:tagLst xmlns:p="http://schemas.openxmlformats.org/presentationml/2006/main">
  <p:tag name="NORDRI TOOLS WATERMARK" val="tktxvcs3"/>
</p:tagLst>
</file>

<file path=ppt/tags/tag9.xml><?xml version="1.0" encoding="utf-8"?>
<p:tagLst xmlns:p="http://schemas.openxmlformats.org/presentationml/2006/main">
  <p:tag name="NORDRI TOOLS WATERMARK" val="tktxvcs3"/>
</p:tagLst>
</file>

<file path=ppt/theme/theme1.xml><?xml version="1.0" encoding="utf-8"?>
<a:theme xmlns:a="http://schemas.openxmlformats.org/drawingml/2006/main" name="Office 主题">
  <a:themeElements>
    <a:clrScheme name="046">
      <a:dk1>
        <a:srgbClr val="000000"/>
      </a:dk1>
      <a:lt1>
        <a:srgbClr val="FFFFFF"/>
      </a:lt1>
      <a:dk2>
        <a:srgbClr val="5E5E5E"/>
      </a:dk2>
      <a:lt2>
        <a:srgbClr val="DDDDDD"/>
      </a:lt2>
      <a:accent1>
        <a:srgbClr val="0063BE"/>
      </a:accent1>
      <a:accent2>
        <a:srgbClr val="0178D9"/>
      </a:accent2>
      <a:accent3>
        <a:srgbClr val="3688F7"/>
      </a:accent3>
      <a:accent4>
        <a:srgbClr val="47A1FE"/>
      </a:accent4>
      <a:accent5>
        <a:srgbClr val="6EB8FF"/>
      </a:accent5>
      <a:accent6>
        <a:srgbClr val="9FD2FF"/>
      </a:accent6>
      <a:hlink>
        <a:srgbClr val="F59E00"/>
      </a:hlink>
      <a:folHlink>
        <a:srgbClr val="B2B2B2"/>
      </a:folHlink>
    </a:clrScheme>
    <a:fontScheme name="微软雅黑">
      <a:majorFont>
        <a:latin typeface="微软雅黑"/>
        <a:ea typeface="Microsoft YaHei UI"/>
        <a:cs typeface=""/>
      </a:majorFont>
      <a:minorFont>
        <a:latin typeface="微软雅黑"/>
        <a:ea typeface="Microsoft YaHei U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5850</Words>
  <Application>WPS 演示</Application>
  <PresentationFormat>宽屏</PresentationFormat>
  <Paragraphs>588</Paragraphs>
  <Slides>45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56" baseType="lpstr">
      <vt:lpstr>Arial</vt:lpstr>
      <vt:lpstr>宋体</vt:lpstr>
      <vt:lpstr>Wingdings</vt:lpstr>
      <vt:lpstr>Calibri</vt:lpstr>
      <vt:lpstr>Microsoft Sans Serif</vt:lpstr>
      <vt:lpstr>Tahoma</vt:lpstr>
      <vt:lpstr>Gulim</vt:lpstr>
      <vt:lpstr>Microsoft YaHei UI</vt:lpstr>
      <vt:lpstr>微软雅黑</vt:lpstr>
      <vt:lpstr>Malgun Gothic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锐旗设计;https://9ppt.taobao.com</dc:creator>
  <cp:keywords>锐旗设计；https://9ppt.taobao.com</cp:keywords>
  <cp:category>锐旗设计；https://9ppt.taobao.com</cp:category>
  <cp:lastModifiedBy>234</cp:lastModifiedBy>
  <cp:revision>236</cp:revision>
  <dcterms:created xsi:type="dcterms:W3CDTF">2015-12-24T07:33:00Z</dcterms:created>
  <dcterms:modified xsi:type="dcterms:W3CDTF">2017-05-21T13:30:26Z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2052-10.1.0.6393</vt:lpwstr>
  </property>
</Properties>
</file>

<file path=docProps/thumbnail.jpeg>
</file>